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63" r:id="rId5"/>
    <p:sldId id="257" r:id="rId6"/>
    <p:sldId id="266" r:id="rId7"/>
    <p:sldId id="258" r:id="rId8"/>
    <p:sldId id="267" r:id="rId9"/>
    <p:sldId id="259" r:id="rId10"/>
    <p:sldId id="268" r:id="rId11"/>
    <p:sldId id="260" r:id="rId12"/>
    <p:sldId id="269" r:id="rId13"/>
    <p:sldId id="265"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548235"/>
    <a:srgbClr val="4472C4"/>
    <a:srgbClr val="7030A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11CA8-F882-4E40-B297-22B026F68AC3}" v="83" dt="2023-05-11T12:25:37.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102"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ry Martin" userId="7d7ca8dd-3b9a-4a24-9dc5-0bd50994d92a" providerId="ADAL" clId="{BCE11CA8-F882-4E40-B297-22B026F68AC3}"/>
    <pc:docChg chg="undo custSel modSld">
      <pc:chgData name="Rory Martin" userId="7d7ca8dd-3b9a-4a24-9dc5-0bd50994d92a" providerId="ADAL" clId="{BCE11CA8-F882-4E40-B297-22B026F68AC3}" dt="2023-05-11T12:27:16.722" v="282" actId="1076"/>
      <pc:docMkLst>
        <pc:docMk/>
      </pc:docMkLst>
      <pc:sldChg chg="addSp delSp modSp mod">
        <pc:chgData name="Rory Martin" userId="7d7ca8dd-3b9a-4a24-9dc5-0bd50994d92a" providerId="ADAL" clId="{BCE11CA8-F882-4E40-B297-22B026F68AC3}" dt="2023-05-11T12:27:16.722" v="282" actId="1076"/>
        <pc:sldMkLst>
          <pc:docMk/>
          <pc:sldMk cId="1833902780" sldId="256"/>
        </pc:sldMkLst>
        <pc:spChg chg="del">
          <ac:chgData name="Rory Martin" userId="7d7ca8dd-3b9a-4a24-9dc5-0bd50994d92a" providerId="ADAL" clId="{BCE11CA8-F882-4E40-B297-22B026F68AC3}" dt="2023-05-11T12:03:02.290" v="0" actId="478"/>
          <ac:spMkLst>
            <pc:docMk/>
            <pc:sldMk cId="1833902780" sldId="256"/>
            <ac:spMk id="2" creationId="{849FC917-1F63-4A46-5CFA-DE3EE9F70AEE}"/>
          </ac:spMkLst>
        </pc:spChg>
        <pc:spChg chg="del">
          <ac:chgData name="Rory Martin" userId="7d7ca8dd-3b9a-4a24-9dc5-0bd50994d92a" providerId="ADAL" clId="{BCE11CA8-F882-4E40-B297-22B026F68AC3}" dt="2023-05-11T12:03:04.043" v="1" actId="478"/>
          <ac:spMkLst>
            <pc:docMk/>
            <pc:sldMk cId="1833902780" sldId="256"/>
            <ac:spMk id="3" creationId="{47FA3E74-9F0D-7F85-B7A6-E339E5E08CE6}"/>
          </ac:spMkLst>
        </pc:spChg>
        <pc:spChg chg="add mod ord">
          <ac:chgData name="Rory Martin" userId="7d7ca8dd-3b9a-4a24-9dc5-0bd50994d92a" providerId="ADAL" clId="{BCE11CA8-F882-4E40-B297-22B026F68AC3}" dt="2023-05-11T12:16:33.333" v="184" actId="1076"/>
          <ac:spMkLst>
            <pc:docMk/>
            <pc:sldMk cId="1833902780" sldId="256"/>
            <ac:spMk id="15" creationId="{03031330-BF45-F86E-61F3-303E8D61A804}"/>
          </ac:spMkLst>
        </pc:spChg>
        <pc:spChg chg="add mod">
          <ac:chgData name="Rory Martin" userId="7d7ca8dd-3b9a-4a24-9dc5-0bd50994d92a" providerId="ADAL" clId="{BCE11CA8-F882-4E40-B297-22B026F68AC3}" dt="2023-05-11T12:26:30.410" v="271" actId="1076"/>
          <ac:spMkLst>
            <pc:docMk/>
            <pc:sldMk cId="1833902780" sldId="256"/>
            <ac:spMk id="16" creationId="{FD2802C8-E4E7-4A24-3E22-84C8742B3440}"/>
          </ac:spMkLst>
        </pc:spChg>
        <pc:spChg chg="add mod ord">
          <ac:chgData name="Rory Martin" userId="7d7ca8dd-3b9a-4a24-9dc5-0bd50994d92a" providerId="ADAL" clId="{BCE11CA8-F882-4E40-B297-22B026F68AC3}" dt="2023-05-11T12:26:39.226" v="273" actId="1076"/>
          <ac:spMkLst>
            <pc:docMk/>
            <pc:sldMk cId="1833902780" sldId="256"/>
            <ac:spMk id="17" creationId="{3BD120A8-C70F-F6FE-DA04-43C332BAEE28}"/>
          </ac:spMkLst>
        </pc:spChg>
        <pc:spChg chg="add mod">
          <ac:chgData name="Rory Martin" userId="7d7ca8dd-3b9a-4a24-9dc5-0bd50994d92a" providerId="ADAL" clId="{BCE11CA8-F882-4E40-B297-22B026F68AC3}" dt="2023-05-11T12:27:16.722" v="282" actId="1076"/>
          <ac:spMkLst>
            <pc:docMk/>
            <pc:sldMk cId="1833902780" sldId="256"/>
            <ac:spMk id="18" creationId="{F221667C-3A1E-CE6C-16DB-67C0002B85CE}"/>
          </ac:spMkLst>
        </pc:spChg>
        <pc:spChg chg="add mod">
          <ac:chgData name="Rory Martin" userId="7d7ca8dd-3b9a-4a24-9dc5-0bd50994d92a" providerId="ADAL" clId="{BCE11CA8-F882-4E40-B297-22B026F68AC3}" dt="2023-05-11T12:27:08.418" v="276" actId="1076"/>
          <ac:spMkLst>
            <pc:docMk/>
            <pc:sldMk cId="1833902780" sldId="256"/>
            <ac:spMk id="19" creationId="{72A7AA05-1099-5839-0F5C-51607A615D58}"/>
          </ac:spMkLst>
        </pc:spChg>
        <pc:spChg chg="add mod">
          <ac:chgData name="Rory Martin" userId="7d7ca8dd-3b9a-4a24-9dc5-0bd50994d92a" providerId="ADAL" clId="{BCE11CA8-F882-4E40-B297-22B026F68AC3}" dt="2023-05-11T12:18:03.316" v="202" actId="14100"/>
          <ac:spMkLst>
            <pc:docMk/>
            <pc:sldMk cId="1833902780" sldId="256"/>
            <ac:spMk id="20" creationId="{0DB063C1-155A-A599-CF44-8EABB2815756}"/>
          </ac:spMkLst>
        </pc:spChg>
        <pc:spChg chg="add mod">
          <ac:chgData name="Rory Martin" userId="7d7ca8dd-3b9a-4a24-9dc5-0bd50994d92a" providerId="ADAL" clId="{BCE11CA8-F882-4E40-B297-22B026F68AC3}" dt="2023-05-11T12:21:18.850" v="229" actId="2085"/>
          <ac:spMkLst>
            <pc:docMk/>
            <pc:sldMk cId="1833902780" sldId="256"/>
            <ac:spMk id="21" creationId="{249C1335-15B3-4C90-6808-74AD9503E8EE}"/>
          </ac:spMkLst>
        </pc:spChg>
        <pc:picChg chg="add del mod">
          <ac:chgData name="Rory Martin" userId="7d7ca8dd-3b9a-4a24-9dc5-0bd50994d92a" providerId="ADAL" clId="{BCE11CA8-F882-4E40-B297-22B026F68AC3}" dt="2023-05-11T12:03:27.795" v="4" actId="478"/>
          <ac:picMkLst>
            <pc:docMk/>
            <pc:sldMk cId="1833902780" sldId="256"/>
            <ac:picMk id="4" creationId="{6D008778-ABFC-D87E-C206-36F415D5E109}"/>
          </ac:picMkLst>
        </pc:picChg>
        <pc:picChg chg="add del mod">
          <ac:chgData name="Rory Martin" userId="7d7ca8dd-3b9a-4a24-9dc5-0bd50994d92a" providerId="ADAL" clId="{BCE11CA8-F882-4E40-B297-22B026F68AC3}" dt="2023-05-11T12:04:06.763" v="7" actId="478"/>
          <ac:picMkLst>
            <pc:docMk/>
            <pc:sldMk cId="1833902780" sldId="256"/>
            <ac:picMk id="5" creationId="{29DCB0D2-53B8-D56E-B8C9-1DF6FEF639A1}"/>
          </ac:picMkLst>
        </pc:picChg>
        <pc:picChg chg="add mod">
          <ac:chgData name="Rory Martin" userId="7d7ca8dd-3b9a-4a24-9dc5-0bd50994d92a" providerId="ADAL" clId="{BCE11CA8-F882-4E40-B297-22B026F68AC3}" dt="2023-05-11T12:26:04.858" v="269" actId="14100"/>
          <ac:picMkLst>
            <pc:docMk/>
            <pc:sldMk cId="1833902780" sldId="256"/>
            <ac:picMk id="6" creationId="{344C96D0-E40A-DD13-BB63-7F8F0C6DDA26}"/>
          </ac:picMkLst>
        </pc:picChg>
        <pc:picChg chg="add del mod">
          <ac:chgData name="Rory Martin" userId="7d7ca8dd-3b9a-4a24-9dc5-0bd50994d92a" providerId="ADAL" clId="{BCE11CA8-F882-4E40-B297-22B026F68AC3}" dt="2023-05-11T12:14:30.266" v="127" actId="478"/>
          <ac:picMkLst>
            <pc:docMk/>
            <pc:sldMk cId="1833902780" sldId="256"/>
            <ac:picMk id="7" creationId="{7A7A50EE-3BE1-67EC-6807-B14C850A39B3}"/>
          </ac:picMkLst>
        </pc:picChg>
        <pc:picChg chg="add del mod ord">
          <ac:chgData name="Rory Martin" userId="7d7ca8dd-3b9a-4a24-9dc5-0bd50994d92a" providerId="ADAL" clId="{BCE11CA8-F882-4E40-B297-22B026F68AC3}" dt="2023-05-11T12:16:04.771" v="170" actId="478"/>
          <ac:picMkLst>
            <pc:docMk/>
            <pc:sldMk cId="1833902780" sldId="256"/>
            <ac:picMk id="8" creationId="{1D1F6BAD-FAD3-1E0B-8825-2FCB44284F74}"/>
          </ac:picMkLst>
        </pc:picChg>
        <pc:picChg chg="add del mod">
          <ac:chgData name="Rory Martin" userId="7d7ca8dd-3b9a-4a24-9dc5-0bd50994d92a" providerId="ADAL" clId="{BCE11CA8-F882-4E40-B297-22B026F68AC3}" dt="2023-05-11T12:14:19.747" v="125" actId="478"/>
          <ac:picMkLst>
            <pc:docMk/>
            <pc:sldMk cId="1833902780" sldId="256"/>
            <ac:picMk id="9" creationId="{45BEBEAE-ABC1-F031-3F58-FE4D6D6B160C}"/>
          </ac:picMkLst>
        </pc:picChg>
        <pc:picChg chg="add del mod">
          <ac:chgData name="Rory Martin" userId="7d7ca8dd-3b9a-4a24-9dc5-0bd50994d92a" providerId="ADAL" clId="{BCE11CA8-F882-4E40-B297-22B026F68AC3}" dt="2023-05-11T12:12:57.106" v="107" actId="478"/>
          <ac:picMkLst>
            <pc:docMk/>
            <pc:sldMk cId="1833902780" sldId="256"/>
            <ac:picMk id="10" creationId="{0F03C13E-6202-418F-DA49-065388D19B10}"/>
          </ac:picMkLst>
        </pc:picChg>
        <pc:picChg chg="add del">
          <ac:chgData name="Rory Martin" userId="7d7ca8dd-3b9a-4a24-9dc5-0bd50994d92a" providerId="ADAL" clId="{BCE11CA8-F882-4E40-B297-22B026F68AC3}" dt="2023-05-11T12:14:32.891" v="128" actId="478"/>
          <ac:picMkLst>
            <pc:docMk/>
            <pc:sldMk cId="1833902780" sldId="256"/>
            <ac:picMk id="11" creationId="{7771A279-DB05-22C1-D922-B5583BE48AA8}"/>
          </ac:picMkLst>
        </pc:picChg>
        <pc:picChg chg="add mod">
          <ac:chgData name="Rory Martin" userId="7d7ca8dd-3b9a-4a24-9dc5-0bd50994d92a" providerId="ADAL" clId="{BCE11CA8-F882-4E40-B297-22B026F68AC3}" dt="2023-05-11T12:26:23.466" v="270" actId="1076"/>
          <ac:picMkLst>
            <pc:docMk/>
            <pc:sldMk cId="1833902780" sldId="256"/>
            <ac:picMk id="12" creationId="{0D021902-094D-C3D8-294C-496DF05CF616}"/>
          </ac:picMkLst>
        </pc:picChg>
        <pc:picChg chg="add del mod">
          <ac:chgData name="Rory Martin" userId="7d7ca8dd-3b9a-4a24-9dc5-0bd50994d92a" providerId="ADAL" clId="{BCE11CA8-F882-4E40-B297-22B026F68AC3}" dt="2023-05-11T12:13:02.011" v="108" actId="478"/>
          <ac:picMkLst>
            <pc:docMk/>
            <pc:sldMk cId="1833902780" sldId="256"/>
            <ac:picMk id="13" creationId="{C0567739-D443-443A-DD6E-A088B73EEA56}"/>
          </ac:picMkLst>
        </pc:picChg>
        <pc:picChg chg="add del mod">
          <ac:chgData name="Rory Martin" userId="7d7ca8dd-3b9a-4a24-9dc5-0bd50994d92a" providerId="ADAL" clId="{BCE11CA8-F882-4E40-B297-22B026F68AC3}" dt="2023-05-11T12:12:51.106" v="105" actId="478"/>
          <ac:picMkLst>
            <pc:docMk/>
            <pc:sldMk cId="1833902780" sldId="256"/>
            <ac:picMk id="14" creationId="{FE16CDDF-6BB5-61EC-AE9E-C2C893D0AA8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BEBC-4389-D5B2-DA01-44C1FB7E7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7C4A7B-28DB-5201-28FD-DF798A227F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00AAEE-2D2A-0ED5-703C-FCEE2A5F1AC6}"/>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5" name="Footer Placeholder 4">
            <a:extLst>
              <a:ext uri="{FF2B5EF4-FFF2-40B4-BE49-F238E27FC236}">
                <a16:creationId xmlns:a16="http://schemas.microsoft.com/office/drawing/2014/main" id="{EC7CCA7F-F440-5A36-35EE-B4220F665D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B599-B9D7-816F-22D6-48A93A2FC29E}"/>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23686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F5A5-984D-2BC4-C622-104374557A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F760A9-AC27-F828-7EC9-FCE41570DB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BDC812-4949-F7D3-C64B-B04C09DFC061}"/>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5" name="Footer Placeholder 4">
            <a:extLst>
              <a:ext uri="{FF2B5EF4-FFF2-40B4-BE49-F238E27FC236}">
                <a16:creationId xmlns:a16="http://schemas.microsoft.com/office/drawing/2014/main" id="{AF437292-77E6-A59F-9896-C1F1CC34F6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EC1A9-B084-5C8F-E08D-A58A57C52531}"/>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102282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FA24A-9DCD-AECF-0EE6-8A7E0EA371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CB4929-48A5-6C72-CEE4-DF8187A8DA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D70C9E-D8CF-C6A7-2788-5643257545F7}"/>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5" name="Footer Placeholder 4">
            <a:extLst>
              <a:ext uri="{FF2B5EF4-FFF2-40B4-BE49-F238E27FC236}">
                <a16:creationId xmlns:a16="http://schemas.microsoft.com/office/drawing/2014/main" id="{D4AA9B4E-0FF8-0605-1A63-BEB1C82860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0DE569-3139-60F8-5EAD-8AD6B50C2EF7}"/>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52795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3EDC-EA22-54AE-485A-CE4C773752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29CD0F-34A5-7ECA-4221-611DF5476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33F8D4-C425-5A6A-CE08-42A2B0DFA033}"/>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5" name="Footer Placeholder 4">
            <a:extLst>
              <a:ext uri="{FF2B5EF4-FFF2-40B4-BE49-F238E27FC236}">
                <a16:creationId xmlns:a16="http://schemas.microsoft.com/office/drawing/2014/main" id="{41CF6E59-A5F2-99B4-E201-9DE6972327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4F102E-68D9-8F95-8E9B-011ED3CCC728}"/>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131394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5BA7-48E0-39C2-3B2C-6CBE2F559C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51A87E-B9CE-1D18-E4A8-361B817690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6DC551-C9D5-3BCE-CFC0-C057AA3EB646}"/>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5" name="Footer Placeholder 4">
            <a:extLst>
              <a:ext uri="{FF2B5EF4-FFF2-40B4-BE49-F238E27FC236}">
                <a16:creationId xmlns:a16="http://schemas.microsoft.com/office/drawing/2014/main" id="{F0BE7302-201A-5E33-E2AA-229375012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237BF-332F-53C8-2E4D-6B774B284211}"/>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418120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51AF-C11A-6CEA-0A49-08F49C2B2E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6C4055-5E98-64D0-975F-8C86ADD0CC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29CBDB4-B64D-C8E9-5396-B778FCBD8A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F7F47C-AD26-4803-A5C9-C8AE47255A9A}"/>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6" name="Footer Placeholder 5">
            <a:extLst>
              <a:ext uri="{FF2B5EF4-FFF2-40B4-BE49-F238E27FC236}">
                <a16:creationId xmlns:a16="http://schemas.microsoft.com/office/drawing/2014/main" id="{2141006B-F096-F18A-BA5F-CE4ABDE742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FBEEB2-975F-4B20-9BBE-38C9C98CE385}"/>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179109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009F-78D8-C0CA-86D5-652E489B81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BAA4FA-A024-EF4A-58C1-4553869757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371A9-2FEE-D8F3-355F-D1828F3D23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0A46F4-3F74-D2B8-AD88-F6E78F5D7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023CB9-807E-D31F-1942-B911BEB46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B1F7C4-6DD0-11CD-797C-81E3D8A5DC57}"/>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8" name="Footer Placeholder 7">
            <a:extLst>
              <a:ext uri="{FF2B5EF4-FFF2-40B4-BE49-F238E27FC236}">
                <a16:creationId xmlns:a16="http://schemas.microsoft.com/office/drawing/2014/main" id="{86032D50-4D00-0942-2848-ADE4E50DDC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46B1F6-E40C-616C-61A8-19C74439D788}"/>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63350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BC5B-0591-91A7-791A-7A734860637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B6B0C1-6B7E-AC3C-881C-B0938567FE32}"/>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4" name="Footer Placeholder 3">
            <a:extLst>
              <a:ext uri="{FF2B5EF4-FFF2-40B4-BE49-F238E27FC236}">
                <a16:creationId xmlns:a16="http://schemas.microsoft.com/office/drawing/2014/main" id="{343E680E-A39A-D400-5F60-C8A362F3A0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712D7F-D071-97E5-AD7A-71484979A1C2}"/>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411119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0568E-E167-8FE0-E47E-0F8D9B394D1C}"/>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3" name="Footer Placeholder 2">
            <a:extLst>
              <a:ext uri="{FF2B5EF4-FFF2-40B4-BE49-F238E27FC236}">
                <a16:creationId xmlns:a16="http://schemas.microsoft.com/office/drawing/2014/main" id="{824AFE5A-7A63-B339-CD61-77BCE1641D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4ED00A-8D31-5F22-E93A-C1136AB4132B}"/>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3268523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6341-D6CE-EF9F-D14A-C1A1F2EA2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ECEA2A-8812-5EDB-16D5-26AEF66D7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723A16E-F586-64A6-B468-F0F7D59B0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E5CB5-DB20-93E3-2874-5B855A6165A7}"/>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6" name="Footer Placeholder 5">
            <a:extLst>
              <a:ext uri="{FF2B5EF4-FFF2-40B4-BE49-F238E27FC236}">
                <a16:creationId xmlns:a16="http://schemas.microsoft.com/office/drawing/2014/main" id="{33C22B60-30EA-880D-13B2-B168ADC8B2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F4A655-71EF-C2FF-C86E-B0100969A4C9}"/>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101473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53282-0B82-606F-CF70-0BB3C13A5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BBC681-7C4B-D21A-AA68-26D0DCF2A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212199-B1BB-CFEF-4086-6A273CFEE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4A8F0-797E-775F-81CB-B8693F679795}"/>
              </a:ext>
            </a:extLst>
          </p:cNvPr>
          <p:cNvSpPr>
            <a:spLocks noGrp="1"/>
          </p:cNvSpPr>
          <p:nvPr>
            <p:ph type="dt" sz="half" idx="10"/>
          </p:nvPr>
        </p:nvSpPr>
        <p:spPr/>
        <p:txBody>
          <a:bodyPr/>
          <a:lstStyle/>
          <a:p>
            <a:fld id="{F054B66F-F3E2-45CE-94AB-83C83954CDDB}" type="datetimeFigureOut">
              <a:rPr lang="en-GB" smtClean="0"/>
              <a:t>20/05/2023</a:t>
            </a:fld>
            <a:endParaRPr lang="en-GB"/>
          </a:p>
        </p:txBody>
      </p:sp>
      <p:sp>
        <p:nvSpPr>
          <p:cNvPr id="6" name="Footer Placeholder 5">
            <a:extLst>
              <a:ext uri="{FF2B5EF4-FFF2-40B4-BE49-F238E27FC236}">
                <a16:creationId xmlns:a16="http://schemas.microsoft.com/office/drawing/2014/main" id="{0CCD79FD-8229-5AE0-088A-E67868ED62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F7B83E-BEC1-5D40-38DD-51177640929C}"/>
              </a:ext>
            </a:extLst>
          </p:cNvPr>
          <p:cNvSpPr>
            <a:spLocks noGrp="1"/>
          </p:cNvSpPr>
          <p:nvPr>
            <p:ph type="sldNum" sz="quarter" idx="12"/>
          </p:nvPr>
        </p:nvSpPr>
        <p:spPr/>
        <p:txBody>
          <a:bodyPr/>
          <a:lstStyle/>
          <a:p>
            <a:fld id="{B8CC3229-2804-428A-9BBB-DDF43F5825FA}" type="slidenum">
              <a:rPr lang="en-GB" smtClean="0"/>
              <a:t>‹#›</a:t>
            </a:fld>
            <a:endParaRPr lang="en-GB"/>
          </a:p>
        </p:txBody>
      </p:sp>
    </p:spTree>
    <p:extLst>
      <p:ext uri="{BB962C8B-B14F-4D97-AF65-F5344CB8AC3E}">
        <p14:creationId xmlns:p14="http://schemas.microsoft.com/office/powerpoint/2010/main" val="79500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68C92-678E-AF99-B5AB-5738D034B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07141B-481D-5088-6557-D1D429683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E066F-8C47-4055-180C-CBD22AB2A9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4B66F-F3E2-45CE-94AB-83C83954CDDB}" type="datetimeFigureOut">
              <a:rPr lang="en-GB" smtClean="0"/>
              <a:t>20/05/2023</a:t>
            </a:fld>
            <a:endParaRPr lang="en-GB"/>
          </a:p>
        </p:txBody>
      </p:sp>
      <p:sp>
        <p:nvSpPr>
          <p:cNvPr id="5" name="Footer Placeholder 4">
            <a:extLst>
              <a:ext uri="{FF2B5EF4-FFF2-40B4-BE49-F238E27FC236}">
                <a16:creationId xmlns:a16="http://schemas.microsoft.com/office/drawing/2014/main" id="{1C4C02A8-48B6-2842-F056-E422A2EEBE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4A5BDD-0DD7-EABA-5C1C-5DA38F03D4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C3229-2804-428A-9BBB-DDF43F5825FA}" type="slidenum">
              <a:rPr lang="en-GB" smtClean="0"/>
              <a:t>‹#›</a:t>
            </a:fld>
            <a:endParaRPr lang="en-GB"/>
          </a:p>
        </p:txBody>
      </p:sp>
    </p:spTree>
    <p:extLst>
      <p:ext uri="{BB962C8B-B14F-4D97-AF65-F5344CB8AC3E}">
        <p14:creationId xmlns:p14="http://schemas.microsoft.com/office/powerpoint/2010/main" val="2939458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3" Type="http://schemas.openxmlformats.org/officeDocument/2006/relationships/image" Target="../media/image47.png"/><Relationship Id="rId7" Type="http://schemas.openxmlformats.org/officeDocument/2006/relationships/image" Target="../media/image51.jpg"/><Relationship Id="rId12" Type="http://schemas.openxmlformats.org/officeDocument/2006/relationships/image" Target="../media/image56.jp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png"/><Relationship Id="rId15" Type="http://schemas.openxmlformats.org/officeDocument/2006/relationships/image" Target="../media/image59.jp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g"/></Relationships>
</file>

<file path=ppt/slides/_rels/slide11.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68.jpg"/></Relationships>
</file>

<file path=ppt/slides/_rels/slide1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s>
</file>

<file path=ppt/slides/_rels/slide13.xml.rels><?xml version="1.0" encoding="UTF-8" standalone="yes"?>
<Relationships xmlns="http://schemas.openxmlformats.org/package/2006/relationships"><Relationship Id="rId8" Type="http://schemas.openxmlformats.org/officeDocument/2006/relationships/image" Target="../media/image83.JPG"/><Relationship Id="rId13" Type="http://schemas.openxmlformats.org/officeDocument/2006/relationships/image" Target="../media/image88.JPG"/><Relationship Id="rId18" Type="http://schemas.openxmlformats.org/officeDocument/2006/relationships/image" Target="../media/image93.jpg"/><Relationship Id="rId3" Type="http://schemas.openxmlformats.org/officeDocument/2006/relationships/image" Target="../media/image79.JPG"/><Relationship Id="rId7" Type="http://schemas.openxmlformats.org/officeDocument/2006/relationships/image" Target="../media/image44.JPG"/><Relationship Id="rId12" Type="http://schemas.openxmlformats.org/officeDocument/2006/relationships/image" Target="../media/image87.JPG"/><Relationship Id="rId17" Type="http://schemas.openxmlformats.org/officeDocument/2006/relationships/image" Target="../media/image92.jpg"/><Relationship Id="rId2" Type="http://schemas.openxmlformats.org/officeDocument/2006/relationships/image" Target="../media/image78.JPG"/><Relationship Id="rId16" Type="http://schemas.openxmlformats.org/officeDocument/2006/relationships/image" Target="../media/image91.JP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image" Target="../media/image86.JPG"/><Relationship Id="rId5" Type="http://schemas.openxmlformats.org/officeDocument/2006/relationships/image" Target="../media/image81.JPG"/><Relationship Id="rId15" Type="http://schemas.openxmlformats.org/officeDocument/2006/relationships/image" Target="../media/image90.JPG"/><Relationship Id="rId10" Type="http://schemas.openxmlformats.org/officeDocument/2006/relationships/image" Target="../media/image85.JPG"/><Relationship Id="rId19" Type="http://schemas.openxmlformats.org/officeDocument/2006/relationships/hyperlink" Target="https://www.youtube.com/watch?v=NjIYeRiDf1o" TargetMode="External"/><Relationship Id="rId4" Type="http://schemas.openxmlformats.org/officeDocument/2006/relationships/image" Target="../media/image80.JPG"/><Relationship Id="rId9" Type="http://schemas.openxmlformats.org/officeDocument/2006/relationships/image" Target="../media/image84.JPG"/><Relationship Id="rId14" Type="http://schemas.openxmlformats.org/officeDocument/2006/relationships/image" Target="../media/image89.jpg"/></Relationships>
</file>

<file path=ppt/slides/_rels/slide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g"/><Relationship Id="rId5" Type="http://schemas.openxmlformats.org/officeDocument/2006/relationships/image" Target="../media/image33.png"/><Relationship Id="rId15" Type="http://schemas.openxmlformats.org/officeDocument/2006/relationships/image" Target="../media/image43.jp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jp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031330-BF45-F86E-61F3-303E8D61A804}"/>
              </a:ext>
            </a:extLst>
          </p:cNvPr>
          <p:cNvSpPr/>
          <p:nvPr/>
        </p:nvSpPr>
        <p:spPr>
          <a:xfrm>
            <a:off x="-73508" y="0"/>
            <a:ext cx="12326464" cy="70210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44C96D0-E40A-DD13-BB63-7F8F0C6DDA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377" b="98257" l="3061" r="95503">
                        <a14:foregroundMark x1="22736" y1="30824" x2="22736" y2="30824"/>
                        <a14:foregroundMark x1="24485" y1="28605" x2="24735" y2="51506"/>
                        <a14:foregroundMark x1="24735" y1="51506" x2="14241" y2="49842"/>
                        <a14:foregroundMark x1="14241" y1="49842" x2="13866" y2="36292"/>
                        <a14:foregroundMark x1="13866" y1="36292" x2="8307" y2="49366"/>
                        <a14:foregroundMark x1="8307" y1="49366" x2="6933" y2="62995"/>
                        <a14:foregroundMark x1="6933" y1="62995" x2="24360" y2="67591"/>
                        <a14:foregroundMark x1="24360" y1="67591" x2="27608" y2="98257"/>
                        <a14:foregroundMark x1="27608" y1="98257" x2="29544" y2="79635"/>
                        <a14:foregroundMark x1="29544" y1="79635" x2="26796" y2="62758"/>
                        <a14:foregroundMark x1="26796" y1="62758" x2="29232" y2="50396"/>
                        <a14:foregroundMark x1="29232" y1="50396" x2="32730" y2="48811"/>
                        <a14:foregroundMark x1="12055" y1="48970" x2="3123" y2="48970"/>
                        <a14:foregroundMark x1="73017" y1="32092" x2="73891" y2="31458"/>
                        <a14:foregroundMark x1="77202" y1="30586" x2="79700" y2="29477"/>
                        <a14:foregroundMark x1="85259" y1="28764" x2="93504" y2="32567"/>
                        <a14:foregroundMark x1="87758" y1="17670" x2="83885" y2="27655"/>
                        <a14:foregroundMark x1="83011" y1="24326" x2="83198" y2="20602"/>
                        <a14:foregroundMark x1="84760" y1="14342" x2="85447" y2="12599"/>
                        <a14:foregroundMark x1="86009" y1="12599" x2="86134" y2="11252"/>
                        <a14:foregroundMark x1="87383" y1="11014" x2="86134" y2="11014"/>
                        <a14:foregroundMark x1="82823" y1="15689" x2="83198" y2="22108"/>
                        <a14:foregroundMark x1="84072" y1="19889" x2="82448" y2="21236"/>
                        <a14:foregroundMark x1="90194" y1="85420" x2="95503" y2="97385"/>
                        <a14:foregroundMark x1="95503" y1="97385" x2="92442" y2="97861"/>
                        <a14:foregroundMark x1="82448" y1="18542" x2="82136" y2="17274"/>
                        <a14:foregroundMark x1="49032" y1="7924" x2="49719" y2="2377"/>
                        <a14:foregroundMark x1="50781" y1="5230" x2="50281" y2="3645"/>
                        <a14:backgroundMark x1="9432" y1="61252" x2="9806" y2="61014"/>
                        <a14:backgroundMark x1="45846" y1="27258" x2="45846" y2="27258"/>
                        <a14:backgroundMark x1="72330" y1="71236" x2="73017" y2="70761"/>
                        <a14:backgroundMark x1="45159" y1="27021" x2="45347" y2="27021"/>
                      </a14:backgroundRemoval>
                    </a14:imgEffect>
                  </a14:imgLayer>
                </a14:imgProps>
              </a:ext>
            </a:extLst>
          </a:blip>
          <a:stretch>
            <a:fillRect/>
          </a:stretch>
        </p:blipFill>
        <p:spPr>
          <a:xfrm>
            <a:off x="26855" y="2879216"/>
            <a:ext cx="5399723" cy="4256011"/>
          </a:xfrm>
          <a:prstGeom prst="rect">
            <a:avLst/>
          </a:prstGeom>
        </p:spPr>
      </p:pic>
      <p:pic>
        <p:nvPicPr>
          <p:cNvPr id="12" name="Picture 11">
            <a:extLst>
              <a:ext uri="{FF2B5EF4-FFF2-40B4-BE49-F238E27FC236}">
                <a16:creationId xmlns:a16="http://schemas.microsoft.com/office/drawing/2014/main" id="{0D021902-094D-C3D8-294C-496DF05CF616}"/>
              </a:ext>
            </a:extLst>
          </p:cNvPr>
          <p:cNvPicPr>
            <a:picLocks noChangeAspect="1"/>
          </p:cNvPicPr>
          <p:nvPr/>
        </p:nvPicPr>
        <p:blipFill>
          <a:blip r:embed="rId4"/>
          <a:stretch>
            <a:fillRect/>
          </a:stretch>
        </p:blipFill>
        <p:spPr>
          <a:xfrm>
            <a:off x="-148722" y="2460191"/>
            <a:ext cx="12476891" cy="801354"/>
          </a:xfrm>
          <a:prstGeom prst="rect">
            <a:avLst/>
          </a:prstGeom>
        </p:spPr>
      </p:pic>
      <p:sp>
        <p:nvSpPr>
          <p:cNvPr id="17" name="Rectangle: Rounded Corners 16">
            <a:extLst>
              <a:ext uri="{FF2B5EF4-FFF2-40B4-BE49-F238E27FC236}">
                <a16:creationId xmlns:a16="http://schemas.microsoft.com/office/drawing/2014/main" id="{3BD120A8-C70F-F6FE-DA04-43C332BAEE28}"/>
              </a:ext>
            </a:extLst>
          </p:cNvPr>
          <p:cNvSpPr/>
          <p:nvPr/>
        </p:nvSpPr>
        <p:spPr>
          <a:xfrm>
            <a:off x="7746936" y="3941413"/>
            <a:ext cx="5934270" cy="24683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D2802C8-E4E7-4A24-3E22-84C8742B3440}"/>
              </a:ext>
            </a:extLst>
          </p:cNvPr>
          <p:cNvSpPr/>
          <p:nvPr/>
        </p:nvSpPr>
        <p:spPr>
          <a:xfrm>
            <a:off x="6448963" y="2318438"/>
            <a:ext cx="5841599" cy="923330"/>
          </a:xfrm>
          <a:prstGeom prst="rect">
            <a:avLst/>
          </a:prstGeom>
          <a:noFill/>
        </p:spPr>
        <p:txBody>
          <a:bodyPr wrap="none" lIns="91440" tIns="45720" rIns="91440" bIns="45720">
            <a:spAutoFit/>
          </a:bodyPr>
          <a:lstStyle/>
          <a:p>
            <a:pPr algn="ctr"/>
            <a:r>
              <a:rPr lang="en-US" sz="5400" b="1" dirty="0">
                <a:ln w="10160">
                  <a:solidFill>
                    <a:schemeClr val="accent6">
                      <a:lumMod val="60000"/>
                      <a:lumOff val="40000"/>
                    </a:schemeClr>
                  </a:solidFill>
                  <a:prstDash val="solid"/>
                </a:ln>
                <a:solidFill>
                  <a:srgbClr val="70AD47"/>
                </a:solidFill>
                <a:effectLst>
                  <a:outerShdw blurRad="38100" dist="22860" dir="5400000" algn="tl" rotWithShape="0">
                    <a:srgbClr val="000000">
                      <a:alpha val="30000"/>
                    </a:srgbClr>
                  </a:outerShdw>
                </a:effectLst>
              </a:rPr>
              <a:t>The Container Heist</a:t>
            </a:r>
          </a:p>
        </p:txBody>
      </p:sp>
      <p:sp>
        <p:nvSpPr>
          <p:cNvPr id="18" name="Rectangle 17">
            <a:extLst>
              <a:ext uri="{FF2B5EF4-FFF2-40B4-BE49-F238E27FC236}">
                <a16:creationId xmlns:a16="http://schemas.microsoft.com/office/drawing/2014/main" id="{F221667C-3A1E-CE6C-16DB-67C0002B85CE}"/>
              </a:ext>
            </a:extLst>
          </p:cNvPr>
          <p:cNvSpPr/>
          <p:nvPr/>
        </p:nvSpPr>
        <p:spPr>
          <a:xfrm>
            <a:off x="4332825" y="114199"/>
            <a:ext cx="1323504"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REM’s</a:t>
            </a:r>
          </a:p>
        </p:txBody>
      </p:sp>
      <p:sp>
        <p:nvSpPr>
          <p:cNvPr id="19" name="Rectangle 18">
            <a:extLst>
              <a:ext uri="{FF2B5EF4-FFF2-40B4-BE49-F238E27FC236}">
                <a16:creationId xmlns:a16="http://schemas.microsoft.com/office/drawing/2014/main" id="{72A7AA05-1099-5839-0F5C-51607A615D58}"/>
              </a:ext>
            </a:extLst>
          </p:cNvPr>
          <p:cNvSpPr/>
          <p:nvPr/>
        </p:nvSpPr>
        <p:spPr>
          <a:xfrm>
            <a:off x="4144711" y="91220"/>
            <a:ext cx="7032881" cy="2646878"/>
          </a:xfrm>
          <a:prstGeom prst="rect">
            <a:avLst/>
          </a:prstGeom>
          <a:noFill/>
        </p:spPr>
        <p:txBody>
          <a:bodyPr wrap="square" lIns="91440" tIns="45720" rIns="91440" bIns="45720">
            <a:spAutoFit/>
          </a:bodyPr>
          <a:lstStyle/>
          <a:p>
            <a:pPr algn="ctr"/>
            <a:r>
              <a:rPr lang="en-US" sz="16600" b="1" i="1" cap="none" spc="0" dirty="0">
                <a:ln w="0"/>
                <a:solidFill>
                  <a:schemeClr val="tx1"/>
                </a:solidFill>
                <a:effectLst>
                  <a:outerShdw blurRad="38100" dist="19050" dir="2700000" algn="tl" rotWithShape="0">
                    <a:schemeClr val="dk1">
                      <a:alpha val="40000"/>
                    </a:schemeClr>
                  </a:outerShdw>
                </a:effectLst>
                <a:latin typeface="Adobe Song Std L" panose="02020300000000000000" pitchFamily="18" charset="-128"/>
                <a:ea typeface="Adobe Song Std L" panose="02020300000000000000" pitchFamily="18" charset="-128"/>
              </a:rPr>
              <a:t>Density </a:t>
            </a:r>
          </a:p>
        </p:txBody>
      </p:sp>
      <p:sp>
        <p:nvSpPr>
          <p:cNvPr id="20" name="Rectangle 19">
            <a:extLst>
              <a:ext uri="{FF2B5EF4-FFF2-40B4-BE49-F238E27FC236}">
                <a16:creationId xmlns:a16="http://schemas.microsoft.com/office/drawing/2014/main" id="{0DB063C1-155A-A599-CF44-8EABB2815756}"/>
              </a:ext>
            </a:extLst>
          </p:cNvPr>
          <p:cNvSpPr/>
          <p:nvPr/>
        </p:nvSpPr>
        <p:spPr>
          <a:xfrm>
            <a:off x="1" y="114199"/>
            <a:ext cx="1892890" cy="338554"/>
          </a:xfrm>
          <a:prstGeom prst="rect">
            <a:avLst/>
          </a:prstGeom>
          <a:noFill/>
        </p:spPr>
        <p:txBody>
          <a:bodyPr wrap="squar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Fairwater Script" panose="020B0604020202020204" pitchFamily="2" charset="0"/>
              </a:rPr>
              <a:t>Rory E. Martin</a:t>
            </a:r>
          </a:p>
        </p:txBody>
      </p:sp>
      <p:sp>
        <p:nvSpPr>
          <p:cNvPr id="21" name="Rectangle 20">
            <a:extLst>
              <a:ext uri="{FF2B5EF4-FFF2-40B4-BE49-F238E27FC236}">
                <a16:creationId xmlns:a16="http://schemas.microsoft.com/office/drawing/2014/main" id="{249C1335-15B3-4C90-6808-74AD9503E8EE}"/>
              </a:ext>
            </a:extLst>
          </p:cNvPr>
          <p:cNvSpPr/>
          <p:nvPr/>
        </p:nvSpPr>
        <p:spPr>
          <a:xfrm>
            <a:off x="7585788" y="3855230"/>
            <a:ext cx="4606212" cy="2554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8000" b="0" cap="none" spc="0" dirty="0">
                <a:ln w="0"/>
                <a:solidFill>
                  <a:srgbClr val="70AD47"/>
                </a:solidFill>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Design</a:t>
            </a:r>
            <a:r>
              <a:rPr lang="en-US" sz="8000" b="0" cap="none" spc="0" dirty="0">
                <a:ln w="0"/>
                <a:solidFill>
                  <a:srgbClr val="70AD47"/>
                </a:solidFill>
                <a:effectLst>
                  <a:outerShdw blurRad="38100" dist="19050" dir="2700000" algn="tl" rotWithShape="0">
                    <a:schemeClr val="dk1">
                      <a:alpha val="40000"/>
                    </a:schemeClr>
                  </a:outerShdw>
                </a:effectLst>
              </a:rPr>
              <a:t> </a:t>
            </a:r>
          </a:p>
          <a:p>
            <a:pPr algn="ctr"/>
            <a:r>
              <a:rPr lang="en-US" sz="8000" i="1" dirty="0">
                <a:ln w="0"/>
                <a:solidFill>
                  <a:srgbClr val="70AD47"/>
                </a:solidFill>
                <a:effectLst>
                  <a:outerShdw blurRad="38100" dist="19050" dir="2700000" algn="tl" rotWithShape="0">
                    <a:schemeClr val="dk1">
                      <a:alpha val="40000"/>
                    </a:schemeClr>
                  </a:outerShdw>
                </a:effectLst>
                <a:latin typeface="Adobe Song Std L" panose="02020300000000000000" pitchFamily="18" charset="-128"/>
                <a:ea typeface="Adobe Song Std L" panose="02020300000000000000" pitchFamily="18" charset="-128"/>
              </a:rPr>
              <a:t>        </a:t>
            </a:r>
            <a:r>
              <a:rPr lang="en-US" sz="8000" b="0" i="1" cap="none" spc="0" dirty="0">
                <a:ln w="0"/>
                <a:solidFill>
                  <a:srgbClr val="70AD47"/>
                </a:solidFill>
                <a:effectLst>
                  <a:outerShdw blurRad="38100" dist="19050" dir="2700000" algn="tl" rotWithShape="0">
                    <a:schemeClr val="dk1">
                      <a:alpha val="40000"/>
                    </a:schemeClr>
                  </a:outerShdw>
                </a:effectLst>
                <a:latin typeface="Adobe Song Std L" panose="02020300000000000000" pitchFamily="18" charset="-128"/>
                <a:ea typeface="Adobe Song Std L" panose="02020300000000000000" pitchFamily="18" charset="-128"/>
              </a:rPr>
              <a:t>Deck</a:t>
            </a:r>
          </a:p>
        </p:txBody>
      </p:sp>
    </p:spTree>
    <p:extLst>
      <p:ext uri="{BB962C8B-B14F-4D97-AF65-F5344CB8AC3E}">
        <p14:creationId xmlns:p14="http://schemas.microsoft.com/office/powerpoint/2010/main" val="183390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242B4D-8FD8-C840-C8F6-ED47B4118DF3}"/>
              </a:ext>
            </a:extLst>
          </p:cNvPr>
          <p:cNvSpPr/>
          <p:nvPr/>
        </p:nvSpPr>
        <p:spPr>
          <a:xfrm>
            <a:off x="0" y="0"/>
            <a:ext cx="12173783"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9F85278-DDCC-195F-00A9-F4A5A780016B}"/>
              </a:ext>
            </a:extLst>
          </p:cNvPr>
          <p:cNvSpPr/>
          <p:nvPr/>
        </p:nvSpPr>
        <p:spPr>
          <a:xfrm>
            <a:off x="7995411" y="3578193"/>
            <a:ext cx="3836925" cy="27677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EFF1BC1-AB20-34CC-7A14-5D1E5ADE69E0}"/>
              </a:ext>
            </a:extLst>
          </p:cNvPr>
          <p:cNvSpPr/>
          <p:nvPr/>
        </p:nvSpPr>
        <p:spPr>
          <a:xfrm>
            <a:off x="7964424" y="320040"/>
            <a:ext cx="3867912" cy="295976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3EA2ABF-647A-22E9-BF56-791D7D04FB9D}"/>
              </a:ext>
            </a:extLst>
          </p:cNvPr>
          <p:cNvPicPr>
            <a:picLocks noChangeAspect="1"/>
          </p:cNvPicPr>
          <p:nvPr/>
        </p:nvPicPr>
        <p:blipFill>
          <a:blip r:embed="rId2"/>
          <a:stretch>
            <a:fillRect/>
          </a:stretch>
        </p:blipFill>
        <p:spPr>
          <a:xfrm>
            <a:off x="10180416" y="3633229"/>
            <a:ext cx="1552554" cy="2631099"/>
          </a:xfrm>
          <a:prstGeom prst="rect">
            <a:avLst/>
          </a:prstGeom>
        </p:spPr>
      </p:pic>
      <p:pic>
        <p:nvPicPr>
          <p:cNvPr id="7" name="Picture 6">
            <a:extLst>
              <a:ext uri="{FF2B5EF4-FFF2-40B4-BE49-F238E27FC236}">
                <a16:creationId xmlns:a16="http://schemas.microsoft.com/office/drawing/2014/main" id="{916B5DAE-A9D0-2326-9F5B-63E5FA2A8F8D}"/>
              </a:ext>
            </a:extLst>
          </p:cNvPr>
          <p:cNvPicPr>
            <a:picLocks noChangeAspect="1"/>
          </p:cNvPicPr>
          <p:nvPr/>
        </p:nvPicPr>
        <p:blipFill>
          <a:blip r:embed="rId3"/>
          <a:stretch>
            <a:fillRect/>
          </a:stretch>
        </p:blipFill>
        <p:spPr>
          <a:xfrm>
            <a:off x="8067767" y="3632059"/>
            <a:ext cx="1567512" cy="2640386"/>
          </a:xfrm>
          <a:prstGeom prst="rect">
            <a:avLst/>
          </a:prstGeom>
        </p:spPr>
      </p:pic>
      <p:pic>
        <p:nvPicPr>
          <p:cNvPr id="9" name="Picture 8">
            <a:extLst>
              <a:ext uri="{FF2B5EF4-FFF2-40B4-BE49-F238E27FC236}">
                <a16:creationId xmlns:a16="http://schemas.microsoft.com/office/drawing/2014/main" id="{CF68BA7D-2B84-6A54-FAB8-E84C6C4E38D6}"/>
              </a:ext>
            </a:extLst>
          </p:cNvPr>
          <p:cNvPicPr>
            <a:picLocks noChangeAspect="1"/>
          </p:cNvPicPr>
          <p:nvPr/>
        </p:nvPicPr>
        <p:blipFill>
          <a:blip r:embed="rId4"/>
          <a:stretch>
            <a:fillRect/>
          </a:stretch>
        </p:blipFill>
        <p:spPr>
          <a:xfrm>
            <a:off x="8039526" y="388644"/>
            <a:ext cx="3693444" cy="2815061"/>
          </a:xfrm>
          <a:prstGeom prst="rect">
            <a:avLst/>
          </a:prstGeom>
        </p:spPr>
      </p:pic>
      <p:pic>
        <p:nvPicPr>
          <p:cNvPr id="10" name="Picture 9">
            <a:extLst>
              <a:ext uri="{FF2B5EF4-FFF2-40B4-BE49-F238E27FC236}">
                <a16:creationId xmlns:a16="http://schemas.microsoft.com/office/drawing/2014/main" id="{4D993F53-E9DE-58CC-3684-54264F109B2C}"/>
              </a:ext>
            </a:extLst>
          </p:cNvPr>
          <p:cNvPicPr>
            <a:picLocks noChangeAspect="1"/>
          </p:cNvPicPr>
          <p:nvPr/>
        </p:nvPicPr>
        <p:blipFill>
          <a:blip r:embed="rId5"/>
          <a:stretch>
            <a:fillRect/>
          </a:stretch>
        </p:blipFill>
        <p:spPr>
          <a:xfrm>
            <a:off x="9620394" y="3632059"/>
            <a:ext cx="563162" cy="2621387"/>
          </a:xfrm>
          <a:prstGeom prst="rect">
            <a:avLst/>
          </a:prstGeom>
        </p:spPr>
      </p:pic>
      <p:pic>
        <p:nvPicPr>
          <p:cNvPr id="12" name="Picture 11" descr="A picture containing sketch, art, line art, illustration&#10;&#10;Description automatically generated">
            <a:extLst>
              <a:ext uri="{FF2B5EF4-FFF2-40B4-BE49-F238E27FC236}">
                <a16:creationId xmlns:a16="http://schemas.microsoft.com/office/drawing/2014/main" id="{3A48D7E1-29B6-AD43-4ACD-4D3A81D178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568" y="4776452"/>
            <a:ext cx="1637418" cy="1963937"/>
          </a:xfrm>
          <a:prstGeom prst="rect">
            <a:avLst/>
          </a:prstGeom>
          <a:solidFill>
            <a:srgbClr val="FFFFFF">
              <a:shade val="85000"/>
            </a:srgbClr>
          </a:solidFill>
          <a:ln w="101600" cap="sq">
            <a:solidFill>
              <a:srgbClr val="7030A0"/>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Picture 13" descr="A drawing of a person with long hair&#10;&#10;Description automatically generated with medium confidence">
            <a:extLst>
              <a:ext uri="{FF2B5EF4-FFF2-40B4-BE49-F238E27FC236}">
                <a16:creationId xmlns:a16="http://schemas.microsoft.com/office/drawing/2014/main" id="{2E8A5608-85CC-3A11-351C-B7407B37BD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5910" y="4859911"/>
            <a:ext cx="1531720" cy="1845201"/>
          </a:xfrm>
          <a:prstGeom prst="rect">
            <a:avLst/>
          </a:prstGeom>
          <a:solidFill>
            <a:srgbClr val="FFFFFF">
              <a:shade val="85000"/>
            </a:srgbClr>
          </a:solidFill>
          <a:ln w="101600" cap="sq">
            <a:solidFill>
              <a:srgbClr val="7030A0"/>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 name="Picture 15" descr="A picture containing art, sketch, line art, illustration&#10;&#10;Description automatically generated">
            <a:extLst>
              <a:ext uri="{FF2B5EF4-FFF2-40B4-BE49-F238E27FC236}">
                <a16:creationId xmlns:a16="http://schemas.microsoft.com/office/drawing/2014/main" id="{F9EC8B6D-FC5D-5A21-7BD7-E6A662F8BB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6895" y="4822004"/>
            <a:ext cx="1565288" cy="1872834"/>
          </a:xfrm>
          <a:prstGeom prst="rect">
            <a:avLst/>
          </a:prstGeom>
          <a:solidFill>
            <a:srgbClr val="FFFFFF">
              <a:shade val="85000"/>
            </a:srgbClr>
          </a:solidFill>
          <a:ln w="101600" cap="sq">
            <a:solidFill>
              <a:srgbClr val="7030A0"/>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 name="Picture 1">
            <a:extLst>
              <a:ext uri="{FF2B5EF4-FFF2-40B4-BE49-F238E27FC236}">
                <a16:creationId xmlns:a16="http://schemas.microsoft.com/office/drawing/2014/main" id="{640CFF4B-C07A-B822-3E54-0367625F264E}"/>
              </a:ext>
            </a:extLst>
          </p:cNvPr>
          <p:cNvPicPr>
            <a:picLocks noChangeAspect="1"/>
          </p:cNvPicPr>
          <p:nvPr/>
        </p:nvPicPr>
        <p:blipFill>
          <a:blip r:embed="rId9"/>
          <a:stretch>
            <a:fillRect/>
          </a:stretch>
        </p:blipFill>
        <p:spPr>
          <a:xfrm>
            <a:off x="1958736" y="2644017"/>
            <a:ext cx="3129988" cy="1763504"/>
          </a:xfrm>
          <a:prstGeom prst="rect">
            <a:avLst/>
          </a:prstGeom>
          <a:ln w="88900" cap="sq" cmpd="thickThin">
            <a:solidFill>
              <a:srgbClr val="7030A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4A2750B9-856B-FC7F-D7F5-A8F6319F9E13}"/>
              </a:ext>
            </a:extLst>
          </p:cNvPr>
          <p:cNvPicPr>
            <a:picLocks noChangeAspect="1"/>
          </p:cNvPicPr>
          <p:nvPr/>
        </p:nvPicPr>
        <p:blipFill>
          <a:blip r:embed="rId10"/>
          <a:stretch>
            <a:fillRect/>
          </a:stretch>
        </p:blipFill>
        <p:spPr>
          <a:xfrm>
            <a:off x="1939437" y="494874"/>
            <a:ext cx="3127463" cy="1763503"/>
          </a:xfrm>
          <a:prstGeom prst="rect">
            <a:avLst/>
          </a:prstGeom>
          <a:solidFill>
            <a:schemeClr val="accent2"/>
          </a:solidFill>
          <a:ln w="88900" cap="sq" cmpd="thickThin">
            <a:solidFill>
              <a:srgbClr val="7030A0"/>
            </a:solidFill>
            <a:prstDash val="solid"/>
            <a:miter lim="800000"/>
          </a:ln>
          <a:effectLst>
            <a:innerShdw blurRad="76200">
              <a:srgbClr val="000000"/>
            </a:innerShdw>
          </a:effectLst>
        </p:spPr>
      </p:pic>
      <p:pic>
        <p:nvPicPr>
          <p:cNvPr id="13" name="Picture 12" descr="A picture containing sketch, stomach, chest, art&#10;&#10;Description automatically generated">
            <a:extLst>
              <a:ext uri="{FF2B5EF4-FFF2-40B4-BE49-F238E27FC236}">
                <a16:creationId xmlns:a16="http://schemas.microsoft.com/office/drawing/2014/main" id="{E7CCD9C5-10FC-14B5-394B-ADA31B2EE021}"/>
              </a:ext>
            </a:extLst>
          </p:cNvPr>
          <p:cNvPicPr>
            <a:picLocks noChangeAspect="1"/>
          </p:cNvPicPr>
          <p:nvPr/>
        </p:nvPicPr>
        <p:blipFill rotWithShape="1">
          <a:blip r:embed="rId11">
            <a:extLst>
              <a:ext uri="{28A0092B-C50C-407E-A947-70E740481C1C}">
                <a14:useLocalDpi xmlns:a14="http://schemas.microsoft.com/office/drawing/2010/main" val="0"/>
              </a:ext>
            </a:extLst>
          </a:blip>
          <a:srcRect l="15438" t="8378"/>
          <a:stretch/>
        </p:blipFill>
        <p:spPr>
          <a:xfrm>
            <a:off x="5791983" y="2859312"/>
            <a:ext cx="1410732" cy="1922469"/>
          </a:xfrm>
          <a:prstGeom prst="round2DiagRect">
            <a:avLst>
              <a:gd name="adj1" fmla="val 16667"/>
              <a:gd name="adj2" fmla="val 10159"/>
            </a:avLst>
          </a:prstGeom>
          <a:ln w="88900" cap="sq">
            <a:solidFill>
              <a:srgbClr val="7030A0"/>
            </a:solidFill>
            <a:miter lim="800000"/>
          </a:ln>
          <a:effectLst>
            <a:outerShdw blurRad="254000" algn="tl" rotWithShape="0">
              <a:srgbClr val="000000">
                <a:alpha val="43000"/>
              </a:srgbClr>
            </a:outerShdw>
          </a:effectLst>
        </p:spPr>
      </p:pic>
      <p:pic>
        <p:nvPicPr>
          <p:cNvPr id="17" name="Picture 16" descr="A person wearing a mask&#10;&#10;Description automatically generated with low confidence">
            <a:extLst>
              <a:ext uri="{FF2B5EF4-FFF2-40B4-BE49-F238E27FC236}">
                <a16:creationId xmlns:a16="http://schemas.microsoft.com/office/drawing/2014/main" id="{D2349495-DA1D-D286-5DC7-957E1C1564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329" y="5144799"/>
            <a:ext cx="1531719" cy="1531719"/>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 person wearing a mask&#10;&#10;Description automatically generated with low confidence">
            <a:extLst>
              <a:ext uri="{FF2B5EF4-FFF2-40B4-BE49-F238E27FC236}">
                <a16:creationId xmlns:a16="http://schemas.microsoft.com/office/drawing/2014/main" id="{89423714-09B1-EDC9-BFD4-4CF9EAC01D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002" y="1792532"/>
            <a:ext cx="1531718" cy="1487277"/>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 person wearing a mask&#10;&#10;Description automatically generated with low confidence">
            <a:extLst>
              <a:ext uri="{FF2B5EF4-FFF2-40B4-BE49-F238E27FC236}">
                <a16:creationId xmlns:a16="http://schemas.microsoft.com/office/drawing/2014/main" id="{9B59C8A3-59C4-CAD6-E993-704C6E04F9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822" y="140178"/>
            <a:ext cx="1541885" cy="1512177"/>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person wearing a mask&#10;&#10;Description automatically generated with low confidence">
            <a:extLst>
              <a:ext uri="{FF2B5EF4-FFF2-40B4-BE49-F238E27FC236}">
                <a16:creationId xmlns:a16="http://schemas.microsoft.com/office/drawing/2014/main" id="{91435E5F-3446-C106-589D-E10B53E3AC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419" y="3444887"/>
            <a:ext cx="1565288" cy="153185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Cartoon of a person in a garment&#10;&#10;Description automatically generated with low confidence">
            <a:extLst>
              <a:ext uri="{FF2B5EF4-FFF2-40B4-BE49-F238E27FC236}">
                <a16:creationId xmlns:a16="http://schemas.microsoft.com/office/drawing/2014/main" id="{CE5209C4-A3F3-852A-D299-1DF8E4875AD4}"/>
              </a:ext>
            </a:extLst>
          </p:cNvPr>
          <p:cNvPicPr>
            <a:picLocks noChangeAspect="1"/>
          </p:cNvPicPr>
          <p:nvPr/>
        </p:nvPicPr>
        <p:blipFill rotWithShape="1">
          <a:blip r:embed="rId16">
            <a:extLst>
              <a:ext uri="{28A0092B-C50C-407E-A947-70E740481C1C}">
                <a14:useLocalDpi xmlns:a14="http://schemas.microsoft.com/office/drawing/2010/main" val="0"/>
              </a:ext>
            </a:extLst>
          </a:blip>
          <a:srcRect l="2002" t="24599" r="5452" b="11603"/>
          <a:stretch/>
        </p:blipFill>
        <p:spPr>
          <a:xfrm rot="16200000">
            <a:off x="5269316" y="867052"/>
            <a:ext cx="2348835" cy="1125208"/>
          </a:xfrm>
          <a:prstGeom prst="ellipse">
            <a:avLst/>
          </a:prstGeom>
          <a:ln w="63500" cap="rnd">
            <a:solidFill>
              <a:srgbClr val="7030A0"/>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73031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A361C2-53B4-9B31-259B-72EC99524138}"/>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540CBAF-5EC6-ACBB-3F91-C927DA0377CB}"/>
              </a:ext>
            </a:extLst>
          </p:cNvPr>
          <p:cNvSpPr>
            <a:spLocks noGrp="1"/>
          </p:cNvSpPr>
          <p:nvPr>
            <p:ph idx="1"/>
          </p:nvPr>
        </p:nvSpPr>
        <p:spPr>
          <a:xfrm>
            <a:off x="289764" y="248133"/>
            <a:ext cx="3092935" cy="4503999"/>
          </a:xfrm>
          <a:ln>
            <a:solidFill>
              <a:schemeClr val="tx1"/>
            </a:solidFill>
          </a:ln>
          <a:scene3d>
            <a:camera prst="perspectiveRight"/>
            <a:lightRig rig="threePt" dir="t"/>
          </a:scene3d>
        </p:spPr>
        <p:style>
          <a:lnRef idx="2">
            <a:schemeClr val="accent6"/>
          </a:lnRef>
          <a:fillRef idx="1">
            <a:schemeClr val="lt1"/>
          </a:fillRef>
          <a:effectRef idx="0">
            <a:schemeClr val="accent6"/>
          </a:effectRef>
          <a:fontRef idx="minor">
            <a:schemeClr val="dk1"/>
          </a:fontRef>
        </p:style>
        <p:txBody>
          <a:bodyPr/>
          <a:lstStyle/>
          <a:p>
            <a:pPr marL="0" indent="0">
              <a:buNone/>
            </a:pPr>
            <a:r>
              <a:rPr lang="en-US" sz="3200" b="1" i="1" u="sng" dirty="0"/>
              <a:t>Warehouse 964</a:t>
            </a:r>
            <a:r>
              <a:rPr lang="en-US" dirty="0"/>
              <a:t> </a:t>
            </a:r>
          </a:p>
          <a:p>
            <a:pPr marL="0" indent="0" algn="ctr">
              <a:buNone/>
            </a:pPr>
            <a:r>
              <a:rPr lang="en-US" sz="1400" dirty="0"/>
              <a:t>A warehouse is one of the may locations Density will encounter in his career as a crime fighter. WH 964 is the one that stars in this animation.  Located on the outlying desert near the city, both the outside and the inside storage area is displayed as a badly lit  rough working environment, with machinery and storage units covered in dirt, oil and flaking paint.  In contrast the second floor containing the offices is brightly lit, clean and better organized with rows of desks, computers and good decor.  It still maintains its locations DNA in that it has an exposed power generator in the room and concreter floors.  The warehouses storage unit contains a great number of  places to hide and objects that the characters can use in their fight.</a:t>
            </a:r>
            <a:endParaRPr lang="en-GB" sz="1400" dirty="0"/>
          </a:p>
        </p:txBody>
      </p:sp>
      <p:pic>
        <p:nvPicPr>
          <p:cNvPr id="7" name="Picture 6" descr="A picture containing screenshot, indoor&#10;&#10;Description automatically generated">
            <a:extLst>
              <a:ext uri="{FF2B5EF4-FFF2-40B4-BE49-F238E27FC236}">
                <a16:creationId xmlns:a16="http://schemas.microsoft.com/office/drawing/2014/main" id="{B3B77F7E-CABF-D3B0-4109-F475DE63B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277" y="5060170"/>
            <a:ext cx="2545933" cy="1467796"/>
          </a:xfrm>
          <a:prstGeom prst="roundRect">
            <a:avLst>
              <a:gd name="adj" fmla="val 4167"/>
            </a:avLst>
          </a:prstGeom>
          <a:solidFill>
            <a:srgbClr val="FFFFFF"/>
          </a:solidFill>
          <a:ln w="76200" cap="sq">
            <a:solidFill>
              <a:schemeClr val="bg1"/>
            </a:solidFill>
            <a:miter lim="800000"/>
          </a:ln>
          <a:effectLst/>
          <a:scene3d>
            <a:camera prst="orthographicFront"/>
            <a:lightRig rig="threePt" dir="t">
              <a:rot lat="0" lon="0" rev="2700000"/>
            </a:lightRig>
          </a:scene3d>
          <a:sp3d>
            <a:bevelT h="38100"/>
            <a:contourClr>
              <a:srgbClr val="C0C0C0"/>
            </a:contourClr>
          </a:sp3d>
        </p:spPr>
      </p:pic>
      <p:pic>
        <p:nvPicPr>
          <p:cNvPr id="13" name="Picture 12" descr="A picture containing building, screenshot, door&#10;&#10;Description automatically generated">
            <a:extLst>
              <a:ext uri="{FF2B5EF4-FFF2-40B4-BE49-F238E27FC236}">
                <a16:creationId xmlns:a16="http://schemas.microsoft.com/office/drawing/2014/main" id="{F5F40DC6-A9F8-4C28-2B01-DF497107F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901" y="5057174"/>
            <a:ext cx="2457906" cy="1473788"/>
          </a:xfrm>
          <a:prstGeom prst="roundRect">
            <a:avLst>
              <a:gd name="adj" fmla="val 4167"/>
            </a:avLst>
          </a:prstGeom>
          <a:solidFill>
            <a:srgbClr val="FFFFFF"/>
          </a:solidFill>
          <a:ln w="76200" cap="sq">
            <a:solidFill>
              <a:schemeClr val="bg1"/>
            </a:solidFill>
            <a:miter lim="800000"/>
          </a:ln>
          <a:effectLst/>
          <a:scene3d>
            <a:camera prst="orthographicFront"/>
            <a:lightRig rig="threePt" dir="t">
              <a:rot lat="0" lon="0" rev="2700000"/>
            </a:lightRig>
          </a:scene3d>
          <a:sp3d>
            <a:bevelT h="38100"/>
            <a:contourClr>
              <a:srgbClr val="C0C0C0"/>
            </a:contourClr>
          </a:sp3d>
        </p:spPr>
      </p:pic>
      <p:pic>
        <p:nvPicPr>
          <p:cNvPr id="19" name="Picture 18" descr="A picture containing screenshot, pc game, video game software, digital compositing&#10;&#10;Description automatically generated">
            <a:extLst>
              <a:ext uri="{FF2B5EF4-FFF2-40B4-BE49-F238E27FC236}">
                <a16:creationId xmlns:a16="http://schemas.microsoft.com/office/drawing/2014/main" id="{9B2505E7-92BC-B61F-A725-10A21B88C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216" y="5054202"/>
            <a:ext cx="2654342" cy="1472699"/>
          </a:xfrm>
          <a:prstGeom prst="roundRect">
            <a:avLst>
              <a:gd name="adj" fmla="val 4167"/>
            </a:avLst>
          </a:prstGeom>
          <a:solidFill>
            <a:srgbClr val="FFFFFF"/>
          </a:solidFill>
          <a:ln w="76200" cap="sq">
            <a:solidFill>
              <a:schemeClr val="bg1"/>
            </a:solidFill>
            <a:miter lim="800000"/>
          </a:ln>
          <a:effectLst/>
          <a:scene3d>
            <a:camera prst="orthographicFront"/>
            <a:lightRig rig="threePt" dir="t">
              <a:rot lat="0" lon="0" rev="2700000"/>
            </a:lightRig>
          </a:scene3d>
          <a:sp3d>
            <a:bevelT h="38100"/>
            <a:contourClr>
              <a:srgbClr val="C0C0C0"/>
            </a:contourClr>
          </a:sp3d>
        </p:spPr>
      </p:pic>
      <p:pic>
        <p:nvPicPr>
          <p:cNvPr id="21" name="Picture 20" descr="A picture containing shrine, red, japanese architecture, chinese architecture&#10;&#10;Description automatically generated">
            <a:extLst>
              <a:ext uri="{FF2B5EF4-FFF2-40B4-BE49-F238E27FC236}">
                <a16:creationId xmlns:a16="http://schemas.microsoft.com/office/drawing/2014/main" id="{96D0F012-D487-4F92-69B5-D1FF89A18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567" y="5054203"/>
            <a:ext cx="2561110" cy="1472698"/>
          </a:xfrm>
          <a:prstGeom prst="roundRect">
            <a:avLst>
              <a:gd name="adj" fmla="val 4167"/>
            </a:avLst>
          </a:prstGeom>
          <a:solidFill>
            <a:srgbClr val="FFFFFF"/>
          </a:solidFill>
          <a:ln w="76200" cap="sq">
            <a:solidFill>
              <a:schemeClr val="bg1"/>
            </a:solidFill>
            <a:miter lim="800000"/>
          </a:ln>
          <a:effectLst/>
          <a:scene3d>
            <a:camera prst="orthographicFront"/>
            <a:lightRig rig="threePt" dir="t">
              <a:rot lat="0" lon="0" rev="2700000"/>
            </a:lightRig>
          </a:scene3d>
          <a:sp3d>
            <a:bevelT h="38100"/>
            <a:contourClr>
              <a:srgbClr val="C0C0C0"/>
            </a:contourClr>
          </a:sp3d>
        </p:spPr>
      </p:pic>
      <p:pic>
        <p:nvPicPr>
          <p:cNvPr id="23" name="Picture 22" descr="A picture containing sky, screenshot, night, house&#10;&#10;Description automatically generated">
            <a:extLst>
              <a:ext uri="{FF2B5EF4-FFF2-40B4-BE49-F238E27FC236}">
                <a16:creationId xmlns:a16="http://schemas.microsoft.com/office/drawing/2014/main" id="{A7E6FE62-6CE8-163D-1D9C-6AFE97975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3143" y="515257"/>
            <a:ext cx="7300451" cy="4121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Picture 24" descr="A picture containing screenshot, pc game, video game software, sky&#10;&#10;Description automatically generated">
            <a:extLst>
              <a:ext uri="{FF2B5EF4-FFF2-40B4-BE49-F238E27FC236}">
                <a16:creationId xmlns:a16="http://schemas.microsoft.com/office/drawing/2014/main" id="{2FA21251-ED06-3A7C-0060-B2E024D7BF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0982" y="408145"/>
            <a:ext cx="2707919" cy="15155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Picture 28" descr="A picture containing outdoor, ground, night, snow&#10;&#10;Description automatically generated">
            <a:extLst>
              <a:ext uri="{FF2B5EF4-FFF2-40B4-BE49-F238E27FC236}">
                <a16:creationId xmlns:a16="http://schemas.microsoft.com/office/drawing/2014/main" id="{0D822F47-798A-F76C-7C12-1CF7E2570F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9958" y="2027748"/>
            <a:ext cx="2668943" cy="1503977"/>
          </a:xfrm>
          <a:prstGeom prst="snip2DiagRect">
            <a:avLst>
              <a:gd name="adj1" fmla="val 30882"/>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indoor, text, furniture, wall&#10;&#10;Description automatically generated">
            <a:extLst>
              <a:ext uri="{FF2B5EF4-FFF2-40B4-BE49-F238E27FC236}">
                <a16:creationId xmlns:a16="http://schemas.microsoft.com/office/drawing/2014/main" id="{E0C8BE63-9A4D-6B68-37B4-493D43A2CE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4861" y="938948"/>
            <a:ext cx="2910081" cy="163692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7398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31DB-3D72-519F-853B-94D07A405A52}"/>
              </a:ext>
            </a:extLst>
          </p:cNvPr>
          <p:cNvSpPr/>
          <p:nvPr/>
        </p:nvSpPr>
        <p:spPr>
          <a:xfrm>
            <a:off x="0" y="0"/>
            <a:ext cx="12192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8499D3A-02D7-152B-4FFD-1D93501966F4}"/>
              </a:ext>
            </a:extLst>
          </p:cNvPr>
          <p:cNvSpPr>
            <a:spLocks noGrp="1"/>
          </p:cNvSpPr>
          <p:nvPr>
            <p:ph type="title"/>
          </p:nvPr>
        </p:nvSpPr>
        <p:spPr>
          <a:xfrm>
            <a:off x="226638" y="314027"/>
            <a:ext cx="3756181" cy="1325563"/>
          </a:xfrm>
        </p:spPr>
        <p:txBody>
          <a:bodyPr>
            <a:normAutofit fontScale="90000"/>
          </a:bodyPr>
          <a:lstStyle/>
          <a:p>
            <a:pPr algn="ctr"/>
            <a:r>
              <a:rPr lang="en-US" b="1" u="sng" dirty="0">
                <a:ln w="0"/>
                <a:solidFill>
                  <a:schemeClr val="bg1"/>
                </a:solidFill>
                <a:effectLst>
                  <a:outerShdw blurRad="38100" dist="19050" dir="2700000" algn="tl" rotWithShape="0">
                    <a:schemeClr val="dk1">
                      <a:alpha val="40000"/>
                    </a:schemeClr>
                  </a:outerShdw>
                </a:effectLst>
              </a:rPr>
              <a:t>Environmental </a:t>
            </a:r>
            <a:r>
              <a:rPr lang="en-US" sz="8000" b="1" u="sng" dirty="0">
                <a:ln w="0"/>
                <a:solidFill>
                  <a:schemeClr val="bg1"/>
                </a:solidFill>
                <a:effectLst>
                  <a:outerShdw blurRad="38100" dist="19050" dir="2700000" algn="tl" rotWithShape="0">
                    <a:schemeClr val="dk1">
                      <a:alpha val="40000"/>
                    </a:schemeClr>
                  </a:outerShdw>
                </a:effectLst>
              </a:rPr>
              <a:t>Assets</a:t>
            </a:r>
            <a:endParaRPr lang="en-GB" b="1" u="sng" dirty="0">
              <a:ln w="0"/>
              <a:solidFill>
                <a:schemeClr val="bg1"/>
              </a:solidFill>
              <a:effectLst>
                <a:outerShdw blurRad="38100" dist="19050" dir="2700000" algn="tl" rotWithShape="0">
                  <a:schemeClr val="dk1">
                    <a:alpha val="40000"/>
                  </a:schemeClr>
                </a:outerShdw>
              </a:effectLst>
            </a:endParaRPr>
          </a:p>
        </p:txBody>
      </p:sp>
      <p:pic>
        <p:nvPicPr>
          <p:cNvPr id="5" name="Picture 4" descr="A picture containing container, box, wooden&#10;&#10;Description automatically generated">
            <a:extLst>
              <a:ext uri="{FF2B5EF4-FFF2-40B4-BE49-F238E27FC236}">
                <a16:creationId xmlns:a16="http://schemas.microsoft.com/office/drawing/2014/main" id="{0E1545BC-18F6-A89D-489C-0213B1335FF3}"/>
              </a:ext>
            </a:extLst>
          </p:cNvPr>
          <p:cNvPicPr>
            <a:picLocks noChangeAspect="1"/>
          </p:cNvPicPr>
          <p:nvPr/>
        </p:nvPicPr>
        <p:blipFill rotWithShape="1">
          <a:blip r:embed="rId2">
            <a:extLst>
              <a:ext uri="{28A0092B-C50C-407E-A947-70E740481C1C}">
                <a14:useLocalDpi xmlns:a14="http://schemas.microsoft.com/office/drawing/2010/main" val="0"/>
              </a:ext>
            </a:extLst>
          </a:blip>
          <a:srcRect l="562" t="3652" b="4132"/>
          <a:stretch/>
        </p:blipFill>
        <p:spPr>
          <a:xfrm rot="564857">
            <a:off x="8599191" y="4660975"/>
            <a:ext cx="3215071" cy="15700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wooden pallet on a black background&#10;&#10;Description automatically generated with low confidence">
            <a:extLst>
              <a:ext uri="{FF2B5EF4-FFF2-40B4-BE49-F238E27FC236}">
                <a16:creationId xmlns:a16="http://schemas.microsoft.com/office/drawing/2014/main" id="{A3351A88-4231-7284-4425-B67AEACA4E17}"/>
              </a:ext>
            </a:extLst>
          </p:cNvPr>
          <p:cNvPicPr>
            <a:picLocks noChangeAspect="1"/>
          </p:cNvPicPr>
          <p:nvPr/>
        </p:nvPicPr>
        <p:blipFill rotWithShape="1">
          <a:blip r:embed="rId3">
            <a:extLst>
              <a:ext uri="{28A0092B-C50C-407E-A947-70E740481C1C}">
                <a14:useLocalDpi xmlns:a14="http://schemas.microsoft.com/office/drawing/2010/main" val="0"/>
              </a:ext>
            </a:extLst>
          </a:blip>
          <a:srcRect l="11091" t="20500" r="6426" b="26846"/>
          <a:stretch/>
        </p:blipFill>
        <p:spPr>
          <a:xfrm>
            <a:off x="7783458" y="2792766"/>
            <a:ext cx="3476030" cy="1272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model of a truck&#10;&#10;Description automatically generated with low confidence">
            <a:extLst>
              <a:ext uri="{FF2B5EF4-FFF2-40B4-BE49-F238E27FC236}">
                <a16:creationId xmlns:a16="http://schemas.microsoft.com/office/drawing/2014/main" id="{0EC251F4-7252-EAD4-41BF-C21DD5445125}"/>
              </a:ext>
            </a:extLst>
          </p:cNvPr>
          <p:cNvPicPr>
            <a:picLocks noChangeAspect="1"/>
          </p:cNvPicPr>
          <p:nvPr/>
        </p:nvPicPr>
        <p:blipFill rotWithShape="1">
          <a:blip r:embed="rId4">
            <a:extLst>
              <a:ext uri="{28A0092B-C50C-407E-A947-70E740481C1C}">
                <a14:useLocalDpi xmlns:a14="http://schemas.microsoft.com/office/drawing/2010/main" val="0"/>
              </a:ext>
            </a:extLst>
          </a:blip>
          <a:srcRect l="11456" t="11668" r="1635" b="8635"/>
          <a:stretch/>
        </p:blipFill>
        <p:spPr>
          <a:xfrm>
            <a:off x="313104" y="1928645"/>
            <a:ext cx="3130201" cy="230596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mputer on a desk&#10;&#10;Description automatically generated with low confidence">
            <a:extLst>
              <a:ext uri="{FF2B5EF4-FFF2-40B4-BE49-F238E27FC236}">
                <a16:creationId xmlns:a16="http://schemas.microsoft.com/office/drawing/2014/main" id="{7235BCFA-729F-5394-44C4-8CD96EC6F861}"/>
              </a:ext>
            </a:extLst>
          </p:cNvPr>
          <p:cNvPicPr>
            <a:picLocks noChangeAspect="1"/>
          </p:cNvPicPr>
          <p:nvPr/>
        </p:nvPicPr>
        <p:blipFill rotWithShape="1">
          <a:blip r:embed="rId5">
            <a:extLst>
              <a:ext uri="{28A0092B-C50C-407E-A947-70E740481C1C}">
                <a14:useLocalDpi xmlns:a14="http://schemas.microsoft.com/office/drawing/2010/main" val="0"/>
              </a:ext>
            </a:extLst>
          </a:blip>
          <a:srcRect l="9042" t="4660" r="8510" b="3527"/>
          <a:stretch/>
        </p:blipFill>
        <p:spPr>
          <a:xfrm>
            <a:off x="4209230" y="2477421"/>
            <a:ext cx="2325423" cy="211804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box, text, LEGO&#10;&#10;Description automatically generated">
            <a:extLst>
              <a:ext uri="{FF2B5EF4-FFF2-40B4-BE49-F238E27FC236}">
                <a16:creationId xmlns:a16="http://schemas.microsoft.com/office/drawing/2014/main" id="{D151BA76-0CDB-B09B-CB1C-9E0BC6B9FC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819" y="472549"/>
            <a:ext cx="3781447" cy="1633732"/>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p:spPr>
      </p:pic>
      <p:pic>
        <p:nvPicPr>
          <p:cNvPr id="15" name="Picture 14" descr="A yellow and black toy truck&#10;&#10;Description automatically generated with low confidence">
            <a:extLst>
              <a:ext uri="{FF2B5EF4-FFF2-40B4-BE49-F238E27FC236}">
                <a16:creationId xmlns:a16="http://schemas.microsoft.com/office/drawing/2014/main" id="{0DA7B787-DC15-59E2-2194-44FB4D4DCC06}"/>
              </a:ext>
            </a:extLst>
          </p:cNvPr>
          <p:cNvPicPr>
            <a:picLocks noChangeAspect="1"/>
          </p:cNvPicPr>
          <p:nvPr/>
        </p:nvPicPr>
        <p:blipFill rotWithShape="1">
          <a:blip r:embed="rId7">
            <a:extLst>
              <a:ext uri="{28A0092B-C50C-407E-A947-70E740481C1C}">
                <a14:useLocalDpi xmlns:a14="http://schemas.microsoft.com/office/drawing/2010/main" val="0"/>
              </a:ext>
            </a:extLst>
          </a:blip>
          <a:srcRect l="2156" t="11212" r="5810" b="11442"/>
          <a:stretch/>
        </p:blipFill>
        <p:spPr>
          <a:xfrm>
            <a:off x="678675" y="4455477"/>
            <a:ext cx="2694837" cy="20508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picture containing box, text, design&#10;&#10;Description automatically generated">
            <a:extLst>
              <a:ext uri="{FF2B5EF4-FFF2-40B4-BE49-F238E27FC236}">
                <a16:creationId xmlns:a16="http://schemas.microsoft.com/office/drawing/2014/main" id="{15EA6DCD-D185-1D67-5D05-490AF5968943}"/>
              </a:ext>
            </a:extLst>
          </p:cNvPr>
          <p:cNvPicPr>
            <a:picLocks noChangeAspect="1"/>
          </p:cNvPicPr>
          <p:nvPr/>
        </p:nvPicPr>
        <p:blipFill rotWithShape="1">
          <a:blip r:embed="rId8">
            <a:extLst>
              <a:ext uri="{28A0092B-C50C-407E-A947-70E740481C1C}">
                <a14:useLocalDpi xmlns:a14="http://schemas.microsoft.com/office/drawing/2010/main" val="0"/>
              </a:ext>
            </a:extLst>
          </a:blip>
          <a:srcRect l="5664" t="11189" r="4472"/>
          <a:stretch/>
        </p:blipFill>
        <p:spPr>
          <a:xfrm rot="21277553">
            <a:off x="8100042" y="88243"/>
            <a:ext cx="3756182" cy="2402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picture containing design, purple, art&#10;&#10;Description automatically generated with medium confidence">
            <a:extLst>
              <a:ext uri="{FF2B5EF4-FFF2-40B4-BE49-F238E27FC236}">
                <a16:creationId xmlns:a16="http://schemas.microsoft.com/office/drawing/2014/main" id="{6B6CCF0A-E5C7-0612-DF7F-AAF4B305723C}"/>
              </a:ext>
            </a:extLst>
          </p:cNvPr>
          <p:cNvPicPr>
            <a:picLocks noChangeAspect="1"/>
          </p:cNvPicPr>
          <p:nvPr/>
        </p:nvPicPr>
        <p:blipFill rotWithShape="1">
          <a:blip r:embed="rId9">
            <a:extLst>
              <a:ext uri="{28A0092B-C50C-407E-A947-70E740481C1C}">
                <a14:useLocalDpi xmlns:a14="http://schemas.microsoft.com/office/drawing/2010/main" val="0"/>
              </a:ext>
            </a:extLst>
          </a:blip>
          <a:srcRect l="21495" t="4155" r="19629" b="4043"/>
          <a:stretch/>
        </p:blipFill>
        <p:spPr>
          <a:xfrm>
            <a:off x="6945357" y="4174598"/>
            <a:ext cx="1107485" cy="2306940"/>
          </a:xfrm>
          <a:prstGeom prst="rect">
            <a:avLst/>
          </a:prstGeom>
          <a:ln w="228600" cap="sq" cmpd="thickThin">
            <a:solidFill>
              <a:srgbClr val="000000"/>
            </a:solidFill>
            <a:prstDash val="solid"/>
            <a:miter lim="800000"/>
          </a:ln>
          <a:effectLst>
            <a:innerShdw blurRad="76200">
              <a:srgbClr val="000000"/>
            </a:innerShdw>
          </a:effectLst>
        </p:spPr>
      </p:pic>
      <p:pic>
        <p:nvPicPr>
          <p:cNvPr id="21" name="Picture 20" descr="A picture containing cylinder&#10;&#10;Description automatically generated">
            <a:extLst>
              <a:ext uri="{FF2B5EF4-FFF2-40B4-BE49-F238E27FC236}">
                <a16:creationId xmlns:a16="http://schemas.microsoft.com/office/drawing/2014/main" id="{E8F5CB54-1BEC-B406-30CB-EEABE6B45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5469" y="4885363"/>
            <a:ext cx="2799184" cy="1500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5591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A35746C-71C7-9D1F-B8A3-95D726DD45D5}"/>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 name="Picture 5" descr="A picture containing screenshot, cartoon, indoor&#10;&#10;Description automatically generated">
            <a:extLst>
              <a:ext uri="{FF2B5EF4-FFF2-40B4-BE49-F238E27FC236}">
                <a16:creationId xmlns:a16="http://schemas.microsoft.com/office/drawing/2014/main" id="{46E351FC-9686-0C0F-7869-83DFC5731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023" y="151190"/>
            <a:ext cx="2470766" cy="17872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14" descr="A picture containing cartoon, fictional character, animation, screenshot&#10;&#10;Description automatically generated">
            <a:extLst>
              <a:ext uri="{FF2B5EF4-FFF2-40B4-BE49-F238E27FC236}">
                <a16:creationId xmlns:a16="http://schemas.microsoft.com/office/drawing/2014/main" id="{77A7460F-3DDA-1207-5D85-A0076ACAC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5212">
            <a:off x="4159517" y="4003838"/>
            <a:ext cx="2783241" cy="20843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descr="A picture containing human face, black and white, person, person&#10;&#10;Description automatically generated">
            <a:extLst>
              <a:ext uri="{FF2B5EF4-FFF2-40B4-BE49-F238E27FC236}">
                <a16:creationId xmlns:a16="http://schemas.microsoft.com/office/drawing/2014/main" id="{277F5407-9B44-8645-7644-218AEC5A3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32" y="2038901"/>
            <a:ext cx="2994363" cy="16721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12" descr="A person in a garment holding white balls&#10;&#10;Description automatically generated with low confidence">
            <a:extLst>
              <a:ext uri="{FF2B5EF4-FFF2-40B4-BE49-F238E27FC236}">
                <a16:creationId xmlns:a16="http://schemas.microsoft.com/office/drawing/2014/main" id="{6AEE3DF3-A9D9-267D-69AE-6F5862916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389" y="2060213"/>
            <a:ext cx="1652019" cy="20176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Picture 16" descr="A picture containing toy, cartoon, robot, action figure&#10;&#10;Description automatically generated">
            <a:extLst>
              <a:ext uri="{FF2B5EF4-FFF2-40B4-BE49-F238E27FC236}">
                <a16:creationId xmlns:a16="http://schemas.microsoft.com/office/drawing/2014/main" id="{CC594BF7-0E2D-C728-EDF3-4A27F53C2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857" y="3547767"/>
            <a:ext cx="2209800" cy="15811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descr="A close-up of a video game&#10;&#10;Description automatically generated with low confidence">
            <a:extLst>
              <a:ext uri="{FF2B5EF4-FFF2-40B4-BE49-F238E27FC236}">
                <a16:creationId xmlns:a16="http://schemas.microsoft.com/office/drawing/2014/main" id="{D3C2119B-8964-684C-DD15-F8741464F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4596" y="4924159"/>
            <a:ext cx="2682642" cy="1716022"/>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descr="A person in a garment&#10;&#10;Description automatically generated with low confidence">
            <a:extLst>
              <a:ext uri="{FF2B5EF4-FFF2-40B4-BE49-F238E27FC236}">
                <a16:creationId xmlns:a16="http://schemas.microsoft.com/office/drawing/2014/main" id="{D7D3DBD8-305C-6CAE-5597-6E128D0ADD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1104" y="3555185"/>
            <a:ext cx="1725025" cy="13442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7" name="Picture 26" descr="A person wearing a mask&#10;&#10;Description automatically generated with low confidence">
            <a:extLst>
              <a:ext uri="{FF2B5EF4-FFF2-40B4-BE49-F238E27FC236}">
                <a16:creationId xmlns:a16="http://schemas.microsoft.com/office/drawing/2014/main" id="{3ABDB7D6-C562-8205-31B7-F179181E1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345" y="1433071"/>
            <a:ext cx="2790443" cy="2122114"/>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Picture 28" descr="A picture containing cartoon, toy, indoor, robot&#10;&#10;Description automatically generated">
            <a:extLst>
              <a:ext uri="{FF2B5EF4-FFF2-40B4-BE49-F238E27FC236}">
                <a16:creationId xmlns:a16="http://schemas.microsoft.com/office/drawing/2014/main" id="{525825E2-B437-D108-9354-DAE7693EDB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4340" y="113853"/>
            <a:ext cx="2475094" cy="1769452"/>
          </a:xfrm>
          <a:prstGeom prst="round2DiagRect">
            <a:avLst>
              <a:gd name="adj1" fmla="val 16667"/>
              <a:gd name="adj2" fmla="val 0"/>
            </a:avLst>
          </a:prstGeom>
          <a:ln w="88900" cap="sq">
            <a:solidFill>
              <a:schemeClr val="tx1"/>
            </a:solidFill>
            <a:miter lim="800000"/>
          </a:ln>
          <a:effectLst>
            <a:outerShdw blurRad="254000" algn="tl" rotWithShape="0">
              <a:srgbClr val="000000">
                <a:alpha val="43000"/>
              </a:srgbClr>
            </a:outerShdw>
          </a:effectLst>
        </p:spPr>
      </p:pic>
      <p:pic>
        <p:nvPicPr>
          <p:cNvPr id="9" name="Picture 8" descr="A picture containing soft drink, art&#10;&#10;Description automatically generated">
            <a:extLst>
              <a:ext uri="{FF2B5EF4-FFF2-40B4-BE49-F238E27FC236}">
                <a16:creationId xmlns:a16="http://schemas.microsoft.com/office/drawing/2014/main" id="{6275BD70-C91C-88AC-FCDD-AB24D96670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3797" y="1796262"/>
            <a:ext cx="2018216" cy="1659801"/>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8" name="Picture 37" descr="A person with glowing eyes&#10;&#10;Description automatically generated with low confidence">
            <a:extLst>
              <a:ext uri="{FF2B5EF4-FFF2-40B4-BE49-F238E27FC236}">
                <a16:creationId xmlns:a16="http://schemas.microsoft.com/office/drawing/2014/main" id="{7F97CB83-5C3E-8188-CD3E-CF8D4218996D}"/>
              </a:ext>
            </a:extLst>
          </p:cNvPr>
          <p:cNvPicPr>
            <a:picLocks noChangeAspect="1"/>
          </p:cNvPicPr>
          <p:nvPr/>
        </p:nvPicPr>
        <p:blipFill rotWithShape="1">
          <a:blip r:embed="rId12">
            <a:extLst>
              <a:ext uri="{28A0092B-C50C-407E-A947-70E740481C1C}">
                <a14:useLocalDpi xmlns:a14="http://schemas.microsoft.com/office/drawing/2010/main" val="0"/>
              </a:ext>
            </a:extLst>
          </a:blip>
          <a:srcRect l="21015" t="10315" r="22672" b="6250"/>
          <a:stretch/>
        </p:blipFill>
        <p:spPr>
          <a:xfrm>
            <a:off x="257837" y="5318884"/>
            <a:ext cx="1322779" cy="1082308"/>
          </a:xfrm>
          <a:prstGeom prst="rect">
            <a:avLst/>
          </a:prstGeom>
        </p:spPr>
      </p:pic>
      <p:pic>
        <p:nvPicPr>
          <p:cNvPr id="40" name="Picture 39" descr="A person in a green garment&#10;&#10;Description automatically generated with low confidence">
            <a:extLst>
              <a:ext uri="{FF2B5EF4-FFF2-40B4-BE49-F238E27FC236}">
                <a16:creationId xmlns:a16="http://schemas.microsoft.com/office/drawing/2014/main" id="{248E1AC1-B060-4B4A-EBDC-46A4D2828E85}"/>
              </a:ext>
            </a:extLst>
          </p:cNvPr>
          <p:cNvPicPr>
            <a:picLocks noChangeAspect="1"/>
          </p:cNvPicPr>
          <p:nvPr/>
        </p:nvPicPr>
        <p:blipFill rotWithShape="1">
          <a:blip r:embed="rId13">
            <a:extLst>
              <a:ext uri="{28A0092B-C50C-407E-A947-70E740481C1C}">
                <a14:useLocalDpi xmlns:a14="http://schemas.microsoft.com/office/drawing/2010/main" val="0"/>
              </a:ext>
            </a:extLst>
          </a:blip>
          <a:srcRect l="2826" t="2839" r="2954" b="1"/>
          <a:stretch/>
        </p:blipFill>
        <p:spPr>
          <a:xfrm>
            <a:off x="7613761" y="2033705"/>
            <a:ext cx="2442278" cy="1419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0" name="Picture 49" descr="A picture containing balloon, outdoor, person, ground&#10;&#10;Description automatically generated">
            <a:extLst>
              <a:ext uri="{FF2B5EF4-FFF2-40B4-BE49-F238E27FC236}">
                <a16:creationId xmlns:a16="http://schemas.microsoft.com/office/drawing/2014/main" id="{E324578F-4342-F9E1-3F48-45B88A0F0F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8999" y="3309550"/>
            <a:ext cx="2731897" cy="15366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3" name="Picture 22" descr="A person in garment holding a large black box&#10;&#10;Description automatically generated with low confidence">
            <a:extLst>
              <a:ext uri="{FF2B5EF4-FFF2-40B4-BE49-F238E27FC236}">
                <a16:creationId xmlns:a16="http://schemas.microsoft.com/office/drawing/2014/main" id="{E789B1A2-4836-EB85-85A9-A9D6B6221F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59216" y="4519868"/>
            <a:ext cx="1960581" cy="21304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46C01754-5FE4-7BCB-DF60-7002A5FD5E47}"/>
              </a:ext>
            </a:extLst>
          </p:cNvPr>
          <p:cNvSpPr>
            <a:spLocks noGrp="1"/>
          </p:cNvSpPr>
          <p:nvPr>
            <p:ph type="title"/>
          </p:nvPr>
        </p:nvSpPr>
        <p:spPr>
          <a:xfrm>
            <a:off x="72027" y="47160"/>
            <a:ext cx="2667699" cy="1325563"/>
          </a:xfrm>
          <a:ln w="57150">
            <a:solidFill>
              <a:schemeClr val="tx1"/>
            </a:solidFill>
          </a:ln>
        </p:spPr>
        <p:style>
          <a:lnRef idx="2">
            <a:schemeClr val="accent4"/>
          </a:lnRef>
          <a:fillRef idx="1">
            <a:schemeClr val="lt1"/>
          </a:fillRef>
          <a:effectRef idx="0">
            <a:schemeClr val="accent4"/>
          </a:effectRef>
          <a:fontRef idx="minor">
            <a:schemeClr val="dk1"/>
          </a:fontRef>
        </p:style>
        <p:txBody>
          <a:bodyPr/>
          <a:lstStyle/>
          <a:p>
            <a:r>
              <a:rPr lang="en-US" dirty="0"/>
              <a:t>Show Case</a:t>
            </a:r>
            <a:endParaRPr lang="en-GB" dirty="0"/>
          </a:p>
        </p:txBody>
      </p:sp>
      <p:pic>
        <p:nvPicPr>
          <p:cNvPr id="25" name="Picture 24" descr="A picture containing screenshot, person, cartoon, clothing&#10;&#10;Description automatically generated">
            <a:extLst>
              <a:ext uri="{FF2B5EF4-FFF2-40B4-BE49-F238E27FC236}">
                <a16:creationId xmlns:a16="http://schemas.microsoft.com/office/drawing/2014/main" id="{F09009DA-16F7-0D69-C302-D4BAED06F8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52274" y="274809"/>
            <a:ext cx="2630956" cy="141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Picture 45" descr="A picture containing pc game, video game software, cartoon, animation&#10;&#10;Description automatically generated">
            <a:extLst>
              <a:ext uri="{FF2B5EF4-FFF2-40B4-BE49-F238E27FC236}">
                <a16:creationId xmlns:a16="http://schemas.microsoft.com/office/drawing/2014/main" id="{E3DA0286-6518-3CE9-FE94-72EC70B41A8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39726" y="123618"/>
            <a:ext cx="2390284" cy="13816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2" name="Picture 31" descr="A group of people in clothing&#10;&#10;Description automatically generated with low confidence">
            <a:extLst>
              <a:ext uri="{FF2B5EF4-FFF2-40B4-BE49-F238E27FC236}">
                <a16:creationId xmlns:a16="http://schemas.microsoft.com/office/drawing/2014/main" id="{F2087220-EB48-4315-06E4-B6F6009797DF}"/>
              </a:ext>
            </a:extLst>
          </p:cNvPr>
          <p:cNvPicPr>
            <a:picLocks noChangeAspect="1"/>
          </p:cNvPicPr>
          <p:nvPr/>
        </p:nvPicPr>
        <p:blipFill rotWithShape="1">
          <a:blip r:embed="rId18">
            <a:extLst>
              <a:ext uri="{28A0092B-C50C-407E-A947-70E740481C1C}">
                <a14:useLocalDpi xmlns:a14="http://schemas.microsoft.com/office/drawing/2010/main" val="0"/>
              </a:ext>
            </a:extLst>
          </a:blip>
          <a:srcRect l="12229" r="11200"/>
          <a:stretch/>
        </p:blipFill>
        <p:spPr>
          <a:xfrm>
            <a:off x="6610691" y="4827767"/>
            <a:ext cx="2122933" cy="15595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369CFFDC-77CE-A75A-2657-CA42EA185063}"/>
              </a:ext>
            </a:extLst>
          </p:cNvPr>
          <p:cNvSpPr txBox="1"/>
          <p:nvPr/>
        </p:nvSpPr>
        <p:spPr>
          <a:xfrm>
            <a:off x="2811752" y="6416317"/>
            <a:ext cx="9311779" cy="369332"/>
          </a:xfrm>
          <a:prstGeom prst="rect">
            <a:avLst/>
          </a:prstGeom>
          <a:ln w="57150"/>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YouTube Link to the DENSITY ANIMATION EP1 : </a:t>
            </a:r>
            <a:r>
              <a:rPr lang="en-US" dirty="0">
                <a:hlinkClick r:id="rId19"/>
              </a:rPr>
              <a:t>https://www.youtube.com/watch?v=NjIYeRiDf1o</a:t>
            </a:r>
            <a:r>
              <a:rPr lang="en-GB" dirty="0"/>
              <a:t> </a:t>
            </a:r>
            <a:endParaRPr lang="en-US" dirty="0"/>
          </a:p>
        </p:txBody>
      </p:sp>
      <p:pic>
        <p:nvPicPr>
          <p:cNvPr id="4" name="Picture 3" descr="A picture containing pattern, square, symmetry, pixel&#10;&#10;Description automatically generated">
            <a:extLst>
              <a:ext uri="{FF2B5EF4-FFF2-40B4-BE49-F238E27FC236}">
                <a16:creationId xmlns:a16="http://schemas.microsoft.com/office/drawing/2014/main" id="{0EEA2CCA-D846-88A3-D425-C7EC862AF78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57741" y="4861010"/>
            <a:ext cx="1376422" cy="1376422"/>
          </a:xfrm>
          <a:prstGeom prst="rect">
            <a:avLst/>
          </a:prstGeom>
        </p:spPr>
      </p:pic>
    </p:spTree>
    <p:extLst>
      <p:ext uri="{BB962C8B-B14F-4D97-AF65-F5344CB8AC3E}">
        <p14:creationId xmlns:p14="http://schemas.microsoft.com/office/powerpoint/2010/main" val="34287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42F5D5-B99F-FDB9-D94D-CEEB97AAC27B}"/>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1A3D5F6-DA0B-5CF1-8B53-C08D48D446A9}"/>
              </a:ext>
            </a:extLst>
          </p:cNvPr>
          <p:cNvSpPr/>
          <p:nvPr/>
        </p:nvSpPr>
        <p:spPr>
          <a:xfrm>
            <a:off x="4379053" y="1174536"/>
            <a:ext cx="3104659" cy="4508927"/>
          </a:xfrm>
          <a:prstGeom prst="rect">
            <a:avLst/>
          </a:prstGeom>
          <a:noFill/>
        </p:spPr>
        <p:txBody>
          <a:bodyPr wrap="square" lIns="91440" tIns="45720" rIns="91440" bIns="45720">
            <a:spAutoFit/>
          </a:bodyPr>
          <a:lstStyle/>
          <a:p>
            <a:pPr algn="ctr"/>
            <a:r>
              <a:rPr lang="en-US" sz="28700" b="0" i="1" cap="none" spc="0" dirty="0">
                <a:ln w="0"/>
                <a:solidFill>
                  <a:schemeClr val="tx1"/>
                </a:solidFill>
                <a:effectLst>
                  <a:outerShdw blurRad="38100" dist="19050" dir="2700000" algn="tl" rotWithShape="0">
                    <a:schemeClr val="dk1">
                      <a:alpha val="40000"/>
                    </a:schemeClr>
                  </a:outerShdw>
                </a:effectLst>
                <a:latin typeface="Adobe Hebrew" panose="02040503050201020203" pitchFamily="18" charset="-79"/>
                <a:cs typeface="Adobe Hebrew" panose="02040503050201020203" pitchFamily="18" charset="-79"/>
              </a:rPr>
              <a:t>D</a:t>
            </a:r>
          </a:p>
        </p:txBody>
      </p:sp>
    </p:spTree>
    <p:extLst>
      <p:ext uri="{BB962C8B-B14F-4D97-AF65-F5344CB8AC3E}">
        <p14:creationId xmlns:p14="http://schemas.microsoft.com/office/powerpoint/2010/main" val="194136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E0DE801-F928-D48C-27B1-5F6E89A3C528}"/>
              </a:ext>
            </a:extLst>
          </p:cNvPr>
          <p:cNvSpPr/>
          <p:nvPr/>
        </p:nvSpPr>
        <p:spPr>
          <a:xfrm>
            <a:off x="0" y="10"/>
            <a:ext cx="12188952" cy="6857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1B78455-CE93-EB38-E8A0-BD955107E0F2}"/>
              </a:ext>
            </a:extLst>
          </p:cNvPr>
          <p:cNvSpPr>
            <a:spLocks noGrp="1"/>
          </p:cNvSpPr>
          <p:nvPr>
            <p:ph type="title"/>
          </p:nvPr>
        </p:nvSpPr>
        <p:spPr>
          <a:xfrm>
            <a:off x="640080" y="325369"/>
            <a:ext cx="4368602" cy="1956841"/>
          </a:xfrm>
        </p:spPr>
        <p:txBody>
          <a:bodyPr anchor="b">
            <a:normAutofit/>
          </a:bodyPr>
          <a:lstStyle/>
          <a:p>
            <a:r>
              <a:rPr lang="en-US" sz="5400" b="1" dirty="0"/>
              <a:t>Table</a:t>
            </a:r>
            <a:r>
              <a:rPr lang="en-US" sz="4000" dirty="0"/>
              <a:t>  of </a:t>
            </a:r>
            <a:r>
              <a:rPr lang="en-US" sz="7200" b="1" dirty="0"/>
              <a:t>Contents</a:t>
            </a:r>
            <a:endParaRPr lang="en-GB" sz="5400" b="1"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oy, cartoon, green&#10;&#10;Description automatically generated">
            <a:extLst>
              <a:ext uri="{FF2B5EF4-FFF2-40B4-BE49-F238E27FC236}">
                <a16:creationId xmlns:a16="http://schemas.microsoft.com/office/drawing/2014/main" id="{313D72F3-02BA-BD65-6E3A-6D82D90B82AA}"/>
              </a:ext>
            </a:extLst>
          </p:cNvPr>
          <p:cNvPicPr>
            <a:picLocks noChangeAspect="1"/>
          </p:cNvPicPr>
          <p:nvPr/>
        </p:nvPicPr>
        <p:blipFill rotWithShape="1">
          <a:blip r:embed="rId2">
            <a:extLst>
              <a:ext uri="{28A0092B-C50C-407E-A947-70E740481C1C}">
                <a14:useLocalDpi xmlns:a14="http://schemas.microsoft.com/office/drawing/2010/main" val="0"/>
              </a:ext>
            </a:extLst>
          </a:blip>
          <a:srcRect l="17474" r="1381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AA71FAAC-B56C-1F62-7A4F-C8EF0BAA604A}"/>
              </a:ext>
            </a:extLst>
          </p:cNvPr>
          <p:cNvSpPr>
            <a:spLocks noGrp="1"/>
          </p:cNvSpPr>
          <p:nvPr>
            <p:ph idx="1"/>
          </p:nvPr>
        </p:nvSpPr>
        <p:spPr>
          <a:xfrm>
            <a:off x="402672" y="2282210"/>
            <a:ext cx="4480997" cy="4250421"/>
          </a:xfrm>
        </p:spPr>
        <p:txBody>
          <a:bodyPr>
            <a:normAutofit/>
          </a:bodyPr>
          <a:lstStyle/>
          <a:p>
            <a:r>
              <a:rPr lang="en-US" sz="2400" dirty="0"/>
              <a:t>Prologue</a:t>
            </a:r>
          </a:p>
          <a:p>
            <a:r>
              <a:rPr lang="en-US" sz="2400" dirty="0"/>
              <a:t>Rory E. Martin……………………..…2</a:t>
            </a:r>
          </a:p>
          <a:p>
            <a:r>
              <a:rPr lang="en-US" sz="2400" dirty="0"/>
              <a:t>The story so far……………………...3</a:t>
            </a:r>
          </a:p>
          <a:p>
            <a:r>
              <a:rPr lang="en-US" sz="2400" dirty="0"/>
              <a:t>Density…………………………………..4</a:t>
            </a:r>
          </a:p>
          <a:p>
            <a:r>
              <a:rPr lang="en-US" sz="2400" dirty="0"/>
              <a:t>Attractor………………………………..6</a:t>
            </a:r>
          </a:p>
          <a:p>
            <a:r>
              <a:rPr lang="en-US" sz="2400" dirty="0"/>
              <a:t>Blaster Woman………………………8</a:t>
            </a:r>
          </a:p>
          <a:p>
            <a:r>
              <a:rPr lang="en-US" sz="2400" dirty="0"/>
              <a:t>Warehouse 964…………………....10</a:t>
            </a:r>
          </a:p>
          <a:p>
            <a:r>
              <a:rPr lang="en-US" sz="2400" dirty="0"/>
              <a:t>Environmental Assets……………11</a:t>
            </a:r>
          </a:p>
          <a:p>
            <a:r>
              <a:rPr lang="en-US" sz="2400" dirty="0"/>
              <a:t>Showcase……………………………..12</a:t>
            </a:r>
          </a:p>
        </p:txBody>
      </p:sp>
      <p:sp>
        <p:nvSpPr>
          <p:cNvPr id="6" name="Rectangle 5">
            <a:extLst>
              <a:ext uri="{FF2B5EF4-FFF2-40B4-BE49-F238E27FC236}">
                <a16:creationId xmlns:a16="http://schemas.microsoft.com/office/drawing/2014/main" id="{0F7470E3-6FFC-99FD-0FF5-354CC302E5A3}"/>
              </a:ext>
            </a:extLst>
          </p:cNvPr>
          <p:cNvSpPr/>
          <p:nvPr/>
        </p:nvSpPr>
        <p:spPr>
          <a:xfrm>
            <a:off x="402672" y="2282210"/>
            <a:ext cx="4368602" cy="475504"/>
          </a:xfrm>
          <a:prstGeom prst="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718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D2CC-B9F9-F9DE-5502-B6D2812141C2}"/>
              </a:ext>
            </a:extLst>
          </p:cNvPr>
          <p:cNvSpPr>
            <a:spLocks noGrp="1"/>
          </p:cNvSpPr>
          <p:nvPr>
            <p:ph type="title"/>
          </p:nvPr>
        </p:nvSpPr>
        <p:spPr>
          <a:xfrm>
            <a:off x="838200" y="365125"/>
            <a:ext cx="3289183" cy="683499"/>
          </a:xfrm>
        </p:spPr>
        <p:txBody>
          <a:bodyPr>
            <a:normAutofit fontScale="90000"/>
          </a:bodyPr>
          <a:lstStyle/>
          <a:p>
            <a:r>
              <a:rPr lang="en-US" i="1" u="sng" dirty="0">
                <a:latin typeface="Baguet Script" panose="00000500000000000000" pitchFamily="2" charset="0"/>
              </a:rPr>
              <a:t>Rory E. Martin</a:t>
            </a:r>
            <a:endParaRPr lang="en-GB" i="1" u="sng" dirty="0">
              <a:latin typeface="Baguet Script" panose="00000500000000000000" pitchFamily="2" charset="0"/>
            </a:endParaRPr>
          </a:p>
        </p:txBody>
      </p:sp>
      <p:sp>
        <p:nvSpPr>
          <p:cNvPr id="3" name="Content Placeholder 2">
            <a:extLst>
              <a:ext uri="{FF2B5EF4-FFF2-40B4-BE49-F238E27FC236}">
                <a16:creationId xmlns:a16="http://schemas.microsoft.com/office/drawing/2014/main" id="{CFA16B45-762F-A88C-32AF-FB8F0CFDC362}"/>
              </a:ext>
            </a:extLst>
          </p:cNvPr>
          <p:cNvSpPr>
            <a:spLocks noGrp="1"/>
          </p:cNvSpPr>
          <p:nvPr>
            <p:ph idx="1"/>
          </p:nvPr>
        </p:nvSpPr>
        <p:spPr>
          <a:xfrm>
            <a:off x="330764" y="1112892"/>
            <a:ext cx="6035773" cy="4866994"/>
          </a:xfrm>
        </p:spPr>
        <p:txBody>
          <a:bodyPr>
            <a:normAutofit fontScale="77500" lnSpcReduction="20000"/>
          </a:bodyPr>
          <a:lstStyle/>
          <a:p>
            <a:pPr marL="0" indent="0" algn="ctr">
              <a:buNone/>
            </a:pPr>
            <a:r>
              <a:rPr lang="en-US" sz="1600" dirty="0"/>
              <a:t>Rory Edward Martin possesses a creative mind that has used his vast knowledge in film and comic media to now specialize in 3D animating. His skills primarily are  developed in animating 3D models. This can either be in pre-visual work or full final animation incorporating the full range of subjects i.e.: creating environmental assets like a moving crane or driving car, to fully fledged characters with emotive eyes and natural movements. He is very passionate about the projects he works on and will always persevere to make sure a scene is exactly right.</a:t>
            </a:r>
          </a:p>
          <a:p>
            <a:pPr marL="0" indent="0" algn="ctr">
              <a:buNone/>
            </a:pPr>
            <a:r>
              <a:rPr lang="en-US" sz="1600" dirty="0"/>
              <a:t>While animation is his main field of proposed employment, he is also capable of developing creative ideas for both storytelling and design work, helping flesh out and build any world or personal journeys for clients. In his main areas of interest, it helps that he has an encyclopedic knowledge of a vast range of creative works, from the likes of Marvel and DC Comics to Warhammer 40000 and through to Star Wars, SpongeBob and many more.</a:t>
            </a:r>
          </a:p>
          <a:p>
            <a:pPr marL="0" indent="0" algn="ctr">
              <a:buNone/>
            </a:pPr>
            <a:r>
              <a:rPr lang="en-US" sz="1600" dirty="0"/>
              <a:t>In addition, Rory is very versatile and has the full suite of animation techniques.  He is capable of working in every area of the production process (such as modeling, lighting, texturing)  which can be helpful in smaller </a:t>
            </a:r>
            <a:r>
              <a:rPr lang="en-US" sz="1600" dirty="0" err="1"/>
              <a:t>organisations</a:t>
            </a:r>
            <a:r>
              <a:rPr lang="en-US" sz="1600" dirty="0"/>
              <a:t> or in reinforcing areas that need additional staffing.</a:t>
            </a:r>
          </a:p>
          <a:p>
            <a:pPr marL="0" indent="0" algn="ctr">
              <a:buNone/>
            </a:pPr>
            <a:r>
              <a:rPr lang="en-US" sz="1600" dirty="0"/>
              <a:t>He is also hard working, well mannered, friendly, content to work in a team or independently, and is always willing to help others.   Good at following project briefs he can happily work within any parameters and timeframes as set by the client. </a:t>
            </a:r>
          </a:p>
          <a:p>
            <a:pPr marL="0" indent="0" algn="ctr">
              <a:buNone/>
            </a:pPr>
            <a:r>
              <a:rPr lang="en-US" sz="1600" dirty="0"/>
              <a:t>Contact detail are included below.  Please feel free to reach out get to know Rory and see more of his animation work and other elements like his CV.</a:t>
            </a:r>
          </a:p>
          <a:p>
            <a:pPr marL="0" indent="0">
              <a:buNone/>
            </a:pPr>
            <a:endParaRPr lang="en-US" sz="1600" dirty="0"/>
          </a:p>
          <a:p>
            <a:pPr marL="0" indent="0">
              <a:buNone/>
            </a:pPr>
            <a:r>
              <a:rPr lang="en-US" sz="2100" b="1" dirty="0"/>
              <a:t>E-Mail: </a:t>
            </a:r>
            <a:r>
              <a:rPr lang="en-US" sz="2100" dirty="0"/>
              <a:t>rorymartin74@icloud.com</a:t>
            </a:r>
          </a:p>
          <a:p>
            <a:pPr marL="0" indent="0">
              <a:buNone/>
            </a:pPr>
            <a:r>
              <a:rPr lang="en-US" sz="2100" b="1" dirty="0"/>
              <a:t>Phone Number: </a:t>
            </a:r>
            <a:r>
              <a:rPr lang="en-US" sz="2100" dirty="0"/>
              <a:t>07921 517370</a:t>
            </a:r>
            <a:endParaRPr lang="en-US" sz="2100" b="1" dirty="0"/>
          </a:p>
        </p:txBody>
      </p:sp>
      <p:pic>
        <p:nvPicPr>
          <p:cNvPr id="5" name="Picture 4" descr="A picture containing cartoon, art, screenshot, painting&#10;&#10;Description automatically generated">
            <a:extLst>
              <a:ext uri="{FF2B5EF4-FFF2-40B4-BE49-F238E27FC236}">
                <a16:creationId xmlns:a16="http://schemas.microsoft.com/office/drawing/2014/main" id="{E1F8BAC8-8943-1C3B-ECDB-62D75B5B9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870" y="386335"/>
            <a:ext cx="2281863" cy="1583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of a red ball on a blue table&#10;&#10;Description automatically generated with low confidence">
            <a:extLst>
              <a:ext uri="{FF2B5EF4-FFF2-40B4-BE49-F238E27FC236}">
                <a16:creationId xmlns:a16="http://schemas.microsoft.com/office/drawing/2014/main" id="{1D808539-CC97-25FD-38E7-0B4C45148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446" y="2264018"/>
            <a:ext cx="1840131" cy="13962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picture containing toy, indoor, cartoon, wooden&#10;&#10;Description automatically generated">
            <a:extLst>
              <a:ext uri="{FF2B5EF4-FFF2-40B4-BE49-F238E27FC236}">
                <a16:creationId xmlns:a16="http://schemas.microsoft.com/office/drawing/2014/main" id="{4B334F30-BDF5-64CC-738A-04A7E91F5EDC}"/>
              </a:ext>
            </a:extLst>
          </p:cNvPr>
          <p:cNvPicPr>
            <a:picLocks noChangeAspect="1"/>
          </p:cNvPicPr>
          <p:nvPr/>
        </p:nvPicPr>
        <p:blipFill rotWithShape="1">
          <a:blip r:embed="rId4">
            <a:extLst>
              <a:ext uri="{28A0092B-C50C-407E-A947-70E740481C1C}">
                <a14:useLocalDpi xmlns:a14="http://schemas.microsoft.com/office/drawing/2010/main" val="0"/>
              </a:ext>
            </a:extLst>
          </a:blip>
          <a:srcRect l="4193" r="4134"/>
          <a:stretch/>
        </p:blipFill>
        <p:spPr>
          <a:xfrm rot="1216521">
            <a:off x="5954225" y="4856895"/>
            <a:ext cx="2288187" cy="14148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cartoon, animation, fictional character, toy&#10;&#10;Description automatically generated">
            <a:extLst>
              <a:ext uri="{FF2B5EF4-FFF2-40B4-BE49-F238E27FC236}">
                <a16:creationId xmlns:a16="http://schemas.microsoft.com/office/drawing/2014/main" id="{8BA776B3-3D1F-891A-8854-EF72EF0AEC30}"/>
              </a:ext>
            </a:extLst>
          </p:cNvPr>
          <p:cNvPicPr>
            <a:picLocks noChangeAspect="1"/>
          </p:cNvPicPr>
          <p:nvPr/>
        </p:nvPicPr>
        <p:blipFill rotWithShape="1">
          <a:blip r:embed="rId5">
            <a:extLst>
              <a:ext uri="{28A0092B-C50C-407E-A947-70E740481C1C}">
                <a14:useLocalDpi xmlns:a14="http://schemas.microsoft.com/office/drawing/2010/main" val="0"/>
              </a:ext>
            </a:extLst>
          </a:blip>
          <a:srcRect r="8132"/>
          <a:stretch/>
        </p:blipFill>
        <p:spPr>
          <a:xfrm>
            <a:off x="7068454" y="3709557"/>
            <a:ext cx="1927279" cy="1463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screenshot of a video game&#10;&#10;Description automatically generated with medium confidence">
            <a:extLst>
              <a:ext uri="{FF2B5EF4-FFF2-40B4-BE49-F238E27FC236}">
                <a16:creationId xmlns:a16="http://schemas.microsoft.com/office/drawing/2014/main" id="{E2384D93-BBFC-7CAB-3462-E277408B6798}"/>
              </a:ext>
            </a:extLst>
          </p:cNvPr>
          <p:cNvPicPr>
            <a:picLocks noChangeAspect="1"/>
          </p:cNvPicPr>
          <p:nvPr/>
        </p:nvPicPr>
        <p:blipFill rotWithShape="1">
          <a:blip r:embed="rId6">
            <a:extLst>
              <a:ext uri="{28A0092B-C50C-407E-A947-70E740481C1C}">
                <a14:useLocalDpi xmlns:a14="http://schemas.microsoft.com/office/drawing/2010/main" val="0"/>
              </a:ext>
            </a:extLst>
          </a:blip>
          <a:srcRect l="3733" t="14339" r="3206" b="11323"/>
          <a:stretch/>
        </p:blipFill>
        <p:spPr>
          <a:xfrm>
            <a:off x="9091494" y="3660258"/>
            <a:ext cx="2653516" cy="11954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weapon, cold weapon, sword, melee weapon&#10;&#10;Description automatically generated">
            <a:extLst>
              <a:ext uri="{FF2B5EF4-FFF2-40B4-BE49-F238E27FC236}">
                <a16:creationId xmlns:a16="http://schemas.microsoft.com/office/drawing/2014/main" id="{71040E5C-EDA9-8273-AE45-60DCDD4A684B}"/>
              </a:ext>
            </a:extLst>
          </p:cNvPr>
          <p:cNvPicPr>
            <a:picLocks noChangeAspect="1"/>
          </p:cNvPicPr>
          <p:nvPr/>
        </p:nvPicPr>
        <p:blipFill rotWithShape="1">
          <a:blip r:embed="rId7">
            <a:extLst>
              <a:ext uri="{28A0092B-C50C-407E-A947-70E740481C1C}">
                <a14:useLocalDpi xmlns:a14="http://schemas.microsoft.com/office/drawing/2010/main" val="0"/>
              </a:ext>
            </a:extLst>
          </a:blip>
          <a:srcRect l="14293" t="9310" r="16562" b="6191"/>
          <a:stretch/>
        </p:blipFill>
        <p:spPr>
          <a:xfrm>
            <a:off x="8678264" y="4774942"/>
            <a:ext cx="2884845" cy="19794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a:extLst>
              <a:ext uri="{FF2B5EF4-FFF2-40B4-BE49-F238E27FC236}">
                <a16:creationId xmlns:a16="http://schemas.microsoft.com/office/drawing/2014/main" id="{0EB84673-77DC-4720-A2E5-E9D3671DBA01}"/>
              </a:ext>
            </a:extLst>
          </p:cNvPr>
          <p:cNvSpPr txBox="1"/>
          <p:nvPr/>
        </p:nvSpPr>
        <p:spPr>
          <a:xfrm>
            <a:off x="3348650" y="5212196"/>
            <a:ext cx="2157539" cy="338554"/>
          </a:xfrm>
          <a:prstGeom prst="rect">
            <a:avLst/>
          </a:prstGeom>
          <a:noFill/>
        </p:spPr>
        <p:txBody>
          <a:bodyPr wrap="square" rtlCol="0">
            <a:spAutoFit/>
          </a:bodyPr>
          <a:lstStyle/>
          <a:p>
            <a:r>
              <a:rPr lang="en-US" sz="1600" b="1" dirty="0"/>
              <a:t>Website and Portfolio:</a:t>
            </a:r>
            <a:endParaRPr lang="en-GB" sz="1600" b="1" dirty="0"/>
          </a:p>
        </p:txBody>
      </p:sp>
      <p:pic>
        <p:nvPicPr>
          <p:cNvPr id="10" name="Picture 9" descr="A picture containing pattern, square, pixel, design&#10;&#10;Description automatically generated">
            <a:extLst>
              <a:ext uri="{FF2B5EF4-FFF2-40B4-BE49-F238E27FC236}">
                <a16:creationId xmlns:a16="http://schemas.microsoft.com/office/drawing/2014/main" id="{1DCB73DF-AEA6-1A98-6852-D000C2F52D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8217" y="5471726"/>
            <a:ext cx="1268392" cy="1268392"/>
          </a:xfrm>
          <a:prstGeom prst="rect">
            <a:avLst/>
          </a:prstGeom>
        </p:spPr>
      </p:pic>
      <p:pic>
        <p:nvPicPr>
          <p:cNvPr id="12" name="Picture 11" descr="A person taking a selfie&#10;&#10;Description automatically generated">
            <a:extLst>
              <a:ext uri="{FF2B5EF4-FFF2-40B4-BE49-F238E27FC236}">
                <a16:creationId xmlns:a16="http://schemas.microsoft.com/office/drawing/2014/main" id="{1F70B03C-47A8-8B86-965D-D03E484442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3669" y="365125"/>
            <a:ext cx="1840131" cy="2910803"/>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descr="A qr code on a white background&#10;&#10;Description automatically generated">
            <a:extLst>
              <a:ext uri="{FF2B5EF4-FFF2-40B4-BE49-F238E27FC236}">
                <a16:creationId xmlns:a16="http://schemas.microsoft.com/office/drawing/2014/main" id="{142D6584-72A6-C008-9E96-93F3243DEB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534" y="5370653"/>
            <a:ext cx="1518248" cy="1518248"/>
          </a:xfrm>
          <a:prstGeom prst="rect">
            <a:avLst/>
          </a:prstGeom>
        </p:spPr>
      </p:pic>
      <p:sp>
        <p:nvSpPr>
          <p:cNvPr id="4" name="TextBox 3">
            <a:extLst>
              <a:ext uri="{FF2B5EF4-FFF2-40B4-BE49-F238E27FC236}">
                <a16:creationId xmlns:a16="http://schemas.microsoft.com/office/drawing/2014/main" id="{D8EC8FC4-D5B2-C654-2CE2-D11BE1F879AB}"/>
              </a:ext>
            </a:extLst>
          </p:cNvPr>
          <p:cNvSpPr txBox="1"/>
          <p:nvPr/>
        </p:nvSpPr>
        <p:spPr>
          <a:xfrm>
            <a:off x="639945" y="5196808"/>
            <a:ext cx="1268392" cy="338554"/>
          </a:xfrm>
          <a:prstGeom prst="rect">
            <a:avLst/>
          </a:prstGeom>
          <a:noFill/>
        </p:spPr>
        <p:txBody>
          <a:bodyPr wrap="square" rtlCol="0">
            <a:spAutoFit/>
          </a:bodyPr>
          <a:lstStyle/>
          <a:p>
            <a:r>
              <a:rPr lang="en-US" sz="1600" b="1" dirty="0" err="1"/>
              <a:t>ShowReel</a:t>
            </a:r>
            <a:r>
              <a:rPr lang="en-US" sz="1600" b="1" dirty="0"/>
              <a:t>:</a:t>
            </a:r>
            <a:endParaRPr lang="en-GB" sz="1600" b="1" dirty="0"/>
          </a:p>
        </p:txBody>
      </p:sp>
    </p:spTree>
    <p:extLst>
      <p:ext uri="{BB962C8B-B14F-4D97-AF65-F5344CB8AC3E}">
        <p14:creationId xmlns:p14="http://schemas.microsoft.com/office/powerpoint/2010/main" val="411413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66494E-CA2A-1FF0-7C8C-AC2DF70CBE7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 name="Content Placeholder 4" descr="A picture containing animated cartoon, graphics, graphic design, animation&#10;&#10;Description automatically generated">
            <a:extLst>
              <a:ext uri="{FF2B5EF4-FFF2-40B4-BE49-F238E27FC236}">
                <a16:creationId xmlns:a16="http://schemas.microsoft.com/office/drawing/2014/main" id="{71A657F9-0332-65EF-4E4A-B7F6618612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90" t="12296" r="5023" b="15012"/>
          <a:stretch/>
        </p:blipFill>
        <p:spPr>
          <a:xfrm>
            <a:off x="302004" y="226500"/>
            <a:ext cx="2526969" cy="1510833"/>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BA042530-EE41-8B7E-EB0D-A482F76148EE}"/>
              </a:ext>
            </a:extLst>
          </p:cNvPr>
          <p:cNvSpPr txBox="1"/>
          <p:nvPr/>
        </p:nvSpPr>
        <p:spPr>
          <a:xfrm>
            <a:off x="215317" y="2107615"/>
            <a:ext cx="11761365" cy="4339650"/>
          </a:xfrm>
          <a:prstGeom prst="rect">
            <a:avLst/>
          </a:prstGeom>
          <a:noFill/>
        </p:spPr>
        <p:txBody>
          <a:bodyPr wrap="square" rtlCol="0">
            <a:spAutoFit/>
          </a:bodyPr>
          <a:lstStyle/>
          <a:p>
            <a:pPr algn="ctr"/>
            <a:r>
              <a:rPr lang="en-US" sz="1600" dirty="0">
                <a:solidFill>
                  <a:schemeClr val="accent6">
                    <a:lumMod val="60000"/>
                    <a:lumOff val="40000"/>
                  </a:schemeClr>
                </a:solidFill>
              </a:rPr>
              <a:t>After a violent attack one fateful night, Noelani found himself changed, with the ability to alter his density and form, moving though walls or standing as an unbreakable pillar. This secret he kept between him and his wife, hoping to continue with the plan of returning home, until many young students including his sweet Lani broke into violent acts, leading to their imprisonment. Believing that these kids who had previously been model citizens were being controlled by a outside force, Noelani takes to the streets under the hidden identity as Density to find the truth and soon finds himself trapped in the superhero life</a:t>
            </a:r>
          </a:p>
          <a:p>
            <a:pPr algn="ctr"/>
            <a:endParaRPr lang="en-US" sz="1600" dirty="0">
              <a:solidFill>
                <a:schemeClr val="accent6">
                  <a:lumMod val="60000"/>
                  <a:lumOff val="40000"/>
                </a:schemeClr>
              </a:solidFill>
            </a:endParaRPr>
          </a:p>
          <a:p>
            <a:pPr algn="ctr"/>
            <a:r>
              <a:rPr lang="en-US" sz="1600" dirty="0">
                <a:solidFill>
                  <a:schemeClr val="accent6">
                    <a:lumMod val="60000"/>
                    <a:lumOff val="40000"/>
                  </a:schemeClr>
                </a:solidFill>
              </a:rPr>
              <a:t>In his quest to clear his child’s name, the ‘green ghost’ has encountered many unrelated challenges. He’s has foiled attempted robberies by the magnetic tech of Attractor, avoid a full-scale political assassination carried out by the mercenary Blaster Woman, grounded the winged thief Night-Sails and stopped the family bar from being taken by the cruel and shady business lord, Hank Henderson of </a:t>
            </a:r>
            <a:r>
              <a:rPr lang="en-US" sz="1600" dirty="0" err="1">
                <a:solidFill>
                  <a:schemeClr val="accent6">
                    <a:lumMod val="60000"/>
                    <a:lumOff val="40000"/>
                  </a:schemeClr>
                </a:solidFill>
              </a:rPr>
              <a:t>Henders</a:t>
            </a:r>
            <a:r>
              <a:rPr lang="en-US" sz="1600" dirty="0">
                <a:solidFill>
                  <a:schemeClr val="accent6">
                    <a:lumMod val="60000"/>
                    <a:lumOff val="40000"/>
                  </a:schemeClr>
                </a:solidFill>
              </a:rPr>
              <a:t> Inc.   </a:t>
            </a:r>
          </a:p>
          <a:p>
            <a:pPr algn="ctr"/>
            <a:endParaRPr lang="en-US" sz="1600" dirty="0">
              <a:solidFill>
                <a:schemeClr val="accent6">
                  <a:lumMod val="60000"/>
                  <a:lumOff val="40000"/>
                </a:schemeClr>
              </a:solidFill>
            </a:endParaRPr>
          </a:p>
          <a:p>
            <a:pPr algn="ctr"/>
            <a:r>
              <a:rPr lang="en-US" sz="1600" dirty="0">
                <a:solidFill>
                  <a:schemeClr val="accent6">
                    <a:lumMod val="60000"/>
                    <a:lumOff val="40000"/>
                  </a:schemeClr>
                </a:solidFill>
              </a:rPr>
              <a:t>The city of Las Vegas might be on the rise when it comes to peace and safety, but crime still has deep roots and not everyone knows how far those roots go down . Even now, with the rising of meta-humans, advances technology, living history and even things from the stars themselves, something else is stirring, unseen by all, threating to bring everything under its control. </a:t>
            </a:r>
          </a:p>
          <a:p>
            <a:pPr algn="ctr"/>
            <a:endParaRPr lang="en-US" sz="1600" dirty="0">
              <a:solidFill>
                <a:schemeClr val="accent6">
                  <a:lumMod val="60000"/>
                  <a:lumOff val="40000"/>
                </a:schemeClr>
              </a:solidFill>
            </a:endParaRPr>
          </a:p>
          <a:p>
            <a:pPr algn="ctr"/>
            <a:r>
              <a:rPr lang="en-US" sz="1600" dirty="0">
                <a:solidFill>
                  <a:schemeClr val="accent6">
                    <a:lumMod val="60000"/>
                    <a:lumOff val="40000"/>
                  </a:schemeClr>
                </a:solidFill>
              </a:rPr>
              <a:t>Just now however, a silent alarm has been set off in a private warehouse on the desert border.</a:t>
            </a:r>
          </a:p>
          <a:p>
            <a:pPr algn="ctr"/>
            <a:endParaRPr lang="en-US" sz="1600" dirty="0">
              <a:solidFill>
                <a:schemeClr val="accent6">
                  <a:lumMod val="60000"/>
                  <a:lumOff val="40000"/>
                </a:schemeClr>
              </a:solidFill>
            </a:endParaRPr>
          </a:p>
          <a:p>
            <a:pPr algn="ctr"/>
            <a:r>
              <a:rPr lang="en-US" dirty="0">
                <a:solidFill>
                  <a:schemeClr val="accent6">
                    <a:lumMod val="60000"/>
                    <a:lumOff val="40000"/>
                  </a:schemeClr>
                </a:solidFill>
              </a:rPr>
              <a:t> </a:t>
            </a:r>
            <a:r>
              <a:rPr lang="en-US" sz="2000" dirty="0">
                <a:solidFill>
                  <a:schemeClr val="accent6">
                    <a:lumMod val="60000"/>
                    <a:lumOff val="40000"/>
                  </a:schemeClr>
                </a:solidFill>
                <a:latin typeface="Aharoni" panose="02010803020104030203" pitchFamily="2" charset="-79"/>
                <a:cs typeface="Aharoni" panose="02010803020104030203" pitchFamily="2" charset="-79"/>
              </a:rPr>
              <a:t>‘When duty calls, a good heart, reluctant mind or not, will answer this young man’s game’.      </a:t>
            </a:r>
            <a:endParaRPr lang="en-GB" sz="1600" dirty="0">
              <a:solidFill>
                <a:schemeClr val="accent6">
                  <a:lumMod val="60000"/>
                  <a:lumOff val="40000"/>
                </a:schemeClr>
              </a:solidFill>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26499135-1956-8E62-1C5B-547F835CED6E}"/>
              </a:ext>
            </a:extLst>
          </p:cNvPr>
          <p:cNvSpPr txBox="1"/>
          <p:nvPr/>
        </p:nvSpPr>
        <p:spPr>
          <a:xfrm>
            <a:off x="3204595" y="352338"/>
            <a:ext cx="8484065" cy="1384995"/>
          </a:xfrm>
          <a:prstGeom prst="rect">
            <a:avLst/>
          </a:prstGeom>
          <a:noFill/>
        </p:spPr>
        <p:txBody>
          <a:bodyPr wrap="square" rtlCol="0">
            <a:spAutoFit/>
          </a:bodyPr>
          <a:lstStyle/>
          <a:p>
            <a:pPr algn="ctr"/>
            <a:r>
              <a:rPr lang="en-US" sz="2000" dirty="0">
                <a:solidFill>
                  <a:schemeClr val="accent6">
                    <a:lumMod val="60000"/>
                    <a:lumOff val="40000"/>
                  </a:schemeClr>
                </a:solidFill>
                <a:latin typeface="Aharoni" panose="02010803020104030203" pitchFamily="2" charset="-79"/>
                <a:cs typeface="Aharoni" panose="02010803020104030203" pitchFamily="2" charset="-79"/>
              </a:rPr>
              <a:t>‘The world needs great heroes even if it past their prime.’</a:t>
            </a:r>
          </a:p>
          <a:p>
            <a:endParaRPr lang="en-US" sz="1600" dirty="0">
              <a:solidFill>
                <a:schemeClr val="accent6">
                  <a:lumMod val="60000"/>
                  <a:lumOff val="40000"/>
                </a:schemeClr>
              </a:solidFill>
            </a:endParaRPr>
          </a:p>
          <a:p>
            <a:r>
              <a:rPr lang="en-US" sz="1600" dirty="0">
                <a:solidFill>
                  <a:schemeClr val="accent6">
                    <a:lumMod val="60000"/>
                    <a:lumOff val="40000"/>
                  </a:schemeClr>
                </a:solidFill>
              </a:rPr>
              <a:t>49-year-old Noelani Jane is many things to many people. He’s a loving husband to his wife </a:t>
            </a:r>
            <a:r>
              <a:rPr lang="en-US" sz="1600" dirty="0" err="1">
                <a:solidFill>
                  <a:schemeClr val="accent6">
                    <a:lumMod val="60000"/>
                    <a:lumOff val="40000"/>
                  </a:schemeClr>
                </a:solidFill>
              </a:rPr>
              <a:t>Kaulani</a:t>
            </a:r>
            <a:r>
              <a:rPr lang="en-US" sz="1600" dirty="0">
                <a:solidFill>
                  <a:schemeClr val="accent6">
                    <a:lumMod val="60000"/>
                    <a:lumOff val="40000"/>
                  </a:schemeClr>
                </a:solidFill>
              </a:rPr>
              <a:t>, a good father to his teen daughter Lani and a proud bar owner in las Vegas. If all goes well for the next 5 years, he will finally return home to Hawaii, a place where his daughter never been.</a:t>
            </a:r>
          </a:p>
        </p:txBody>
      </p:sp>
    </p:spTree>
    <p:extLst>
      <p:ext uri="{BB962C8B-B14F-4D97-AF65-F5344CB8AC3E}">
        <p14:creationId xmlns:p14="http://schemas.microsoft.com/office/powerpoint/2010/main" val="359149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27661D-5AF4-3EFE-34B4-390693B1BE8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descr="A picture containing cartoon, screenshot, graphics, green&#10;&#10;Description automatically generated">
            <a:extLst>
              <a:ext uri="{FF2B5EF4-FFF2-40B4-BE49-F238E27FC236}">
                <a16:creationId xmlns:a16="http://schemas.microsoft.com/office/drawing/2014/main" id="{BE8DC56B-C3ED-1D53-076E-976D468DD3D5}"/>
              </a:ext>
            </a:extLst>
          </p:cNvPr>
          <p:cNvPicPr>
            <a:picLocks noChangeAspect="1"/>
          </p:cNvPicPr>
          <p:nvPr/>
        </p:nvPicPr>
        <p:blipFill rotWithShape="1">
          <a:blip r:embed="rId2">
            <a:extLst>
              <a:ext uri="{28A0092B-C50C-407E-A947-70E740481C1C}">
                <a14:useLocalDpi xmlns:a14="http://schemas.microsoft.com/office/drawing/2010/main" val="0"/>
              </a:ext>
            </a:extLst>
          </a:blip>
          <a:srcRect l="14246" r="16026" b="1702"/>
          <a:stretch/>
        </p:blipFill>
        <p:spPr>
          <a:xfrm>
            <a:off x="2357272" y="49001"/>
            <a:ext cx="7671142" cy="6808999"/>
          </a:xfrm>
          <a:prstGeom prst="rect">
            <a:avLst/>
          </a:prstGeom>
        </p:spPr>
      </p:pic>
      <p:sp>
        <p:nvSpPr>
          <p:cNvPr id="2" name="Title 1">
            <a:extLst>
              <a:ext uri="{FF2B5EF4-FFF2-40B4-BE49-F238E27FC236}">
                <a16:creationId xmlns:a16="http://schemas.microsoft.com/office/drawing/2014/main" id="{2E21A62B-2F78-9E85-46E4-043C263DAAB0}"/>
              </a:ext>
            </a:extLst>
          </p:cNvPr>
          <p:cNvSpPr>
            <a:spLocks noGrp="1"/>
          </p:cNvSpPr>
          <p:nvPr>
            <p:ph type="title"/>
          </p:nvPr>
        </p:nvSpPr>
        <p:spPr>
          <a:xfrm>
            <a:off x="235379" y="79566"/>
            <a:ext cx="10515600" cy="1325563"/>
          </a:xfrm>
        </p:spPr>
        <p:txBody>
          <a:bodyPr>
            <a:noAutofit/>
          </a:bodyPr>
          <a:lstStyle/>
          <a:p>
            <a:r>
              <a:rPr lang="en-US" sz="9600" i="1" dirty="0">
                <a:solidFill>
                  <a:schemeClr val="accent6">
                    <a:lumMod val="75000"/>
                  </a:schemeClr>
                </a:solidFill>
                <a:latin typeface="Adobe Song Std L" panose="02020300000000000000" pitchFamily="18" charset="-128"/>
                <a:ea typeface="Adobe Song Std L" panose="02020300000000000000" pitchFamily="18" charset="-128"/>
              </a:rPr>
              <a:t>Density</a:t>
            </a:r>
            <a:endParaRPr lang="en-GB" sz="9600" i="1" dirty="0">
              <a:solidFill>
                <a:schemeClr val="accent6">
                  <a:lumMod val="75000"/>
                </a:schemeClr>
              </a:solidFill>
              <a:latin typeface="Adobe Song Std L" panose="02020300000000000000" pitchFamily="18" charset="-128"/>
              <a:ea typeface="Adobe Song Std L" panose="02020300000000000000" pitchFamily="18" charset="-128"/>
            </a:endParaRPr>
          </a:p>
        </p:txBody>
      </p:sp>
      <p:sp>
        <p:nvSpPr>
          <p:cNvPr id="3" name="Content Placeholder 2">
            <a:extLst>
              <a:ext uri="{FF2B5EF4-FFF2-40B4-BE49-F238E27FC236}">
                <a16:creationId xmlns:a16="http://schemas.microsoft.com/office/drawing/2014/main" id="{5E63EE3F-0013-A3B4-3577-6BD748ADD9E6}"/>
              </a:ext>
            </a:extLst>
          </p:cNvPr>
          <p:cNvSpPr>
            <a:spLocks noGrp="1"/>
          </p:cNvSpPr>
          <p:nvPr>
            <p:ph idx="1"/>
          </p:nvPr>
        </p:nvSpPr>
        <p:spPr>
          <a:xfrm>
            <a:off x="235379" y="1394853"/>
            <a:ext cx="2575255" cy="3189944"/>
          </a:xfrm>
          <a:ln/>
        </p:spPr>
        <p:style>
          <a:lnRef idx="2">
            <a:schemeClr val="accent6">
              <a:shade val="50000"/>
            </a:schemeClr>
          </a:lnRef>
          <a:fillRef idx="1">
            <a:schemeClr val="accent6"/>
          </a:fillRef>
          <a:effectRef idx="0">
            <a:schemeClr val="accent6"/>
          </a:effectRef>
          <a:fontRef idx="minor">
            <a:schemeClr val="lt1"/>
          </a:fontRef>
        </p:style>
        <p:txBody>
          <a:bodyPr>
            <a:normAutofit fontScale="47500" lnSpcReduction="20000"/>
          </a:bodyPr>
          <a:lstStyle/>
          <a:p>
            <a:r>
              <a:rPr lang="en-US" b="1" i="1" u="sng" dirty="0">
                <a:solidFill>
                  <a:sysClr val="windowText" lastClr="000000"/>
                </a:solidFill>
              </a:rPr>
              <a:t>Name</a:t>
            </a:r>
            <a:r>
              <a:rPr lang="en-US" b="1" i="1" dirty="0">
                <a:solidFill>
                  <a:sysClr val="windowText" lastClr="000000"/>
                </a:solidFill>
              </a:rPr>
              <a:t>: </a:t>
            </a:r>
            <a:r>
              <a:rPr lang="en-US" dirty="0">
                <a:solidFill>
                  <a:sysClr val="windowText" lastClr="000000"/>
                </a:solidFill>
              </a:rPr>
              <a:t>Noelani Jane</a:t>
            </a:r>
          </a:p>
          <a:p>
            <a:r>
              <a:rPr lang="en-US" b="1" i="1" u="sng" dirty="0">
                <a:solidFill>
                  <a:sysClr val="windowText" lastClr="000000"/>
                </a:solidFill>
              </a:rPr>
              <a:t>Age</a:t>
            </a:r>
            <a:r>
              <a:rPr lang="en-US" b="1" i="1" dirty="0">
                <a:solidFill>
                  <a:sysClr val="windowText" lastClr="000000"/>
                </a:solidFill>
              </a:rPr>
              <a:t>: </a:t>
            </a:r>
            <a:r>
              <a:rPr lang="en-US" dirty="0">
                <a:solidFill>
                  <a:sysClr val="windowText" lastClr="000000"/>
                </a:solidFill>
              </a:rPr>
              <a:t>48</a:t>
            </a:r>
          </a:p>
          <a:p>
            <a:r>
              <a:rPr lang="en-US" b="1" i="1" u="sng" dirty="0">
                <a:solidFill>
                  <a:sysClr val="windowText" lastClr="000000"/>
                </a:solidFill>
              </a:rPr>
              <a:t>Powers</a:t>
            </a:r>
            <a:r>
              <a:rPr lang="en-US" b="1" i="1" dirty="0">
                <a:solidFill>
                  <a:sysClr val="windowText" lastClr="000000"/>
                </a:solidFill>
              </a:rPr>
              <a:t>: </a:t>
            </a:r>
            <a:r>
              <a:rPr lang="en-US" dirty="0">
                <a:solidFill>
                  <a:sysClr val="windowText" lastClr="000000"/>
                </a:solidFill>
              </a:rPr>
              <a:t>The ability to alter the state of the density of his body to phase though objects like a ghost, or form an unmovable statue, unbreakable to all physical and energy damage. Ghosting can affect people and small objects in contact with him during transformation. Both forms put stress on his body and reduces breathing, requiring him to return to a normal state every so often.  (i.e., 2 minutes of powers need 30 seconds break on average). Tribal athletics on his home island, skilled him in both boxing and acrobatics.</a:t>
            </a:r>
          </a:p>
          <a:p>
            <a:endParaRPr lang="en-GB" dirty="0"/>
          </a:p>
        </p:txBody>
      </p:sp>
      <p:sp>
        <p:nvSpPr>
          <p:cNvPr id="4" name="TextBox 3">
            <a:extLst>
              <a:ext uri="{FF2B5EF4-FFF2-40B4-BE49-F238E27FC236}">
                <a16:creationId xmlns:a16="http://schemas.microsoft.com/office/drawing/2014/main" id="{D13E515D-7E05-5F40-B662-A741A51D1B11}"/>
              </a:ext>
            </a:extLst>
          </p:cNvPr>
          <p:cNvSpPr txBox="1"/>
          <p:nvPr/>
        </p:nvSpPr>
        <p:spPr>
          <a:xfrm>
            <a:off x="5687322" y="4974337"/>
            <a:ext cx="6310992" cy="175432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b="1" i="1" u="sng" dirty="0">
                <a:solidFill>
                  <a:sysClr val="windowText" lastClr="000000"/>
                </a:solidFill>
              </a:rPr>
              <a:t>Animation Information: </a:t>
            </a:r>
            <a:r>
              <a:rPr lang="en-US" sz="1200" dirty="0">
                <a:solidFill>
                  <a:sysClr val="windowText" lastClr="000000"/>
                </a:solidFill>
              </a:rPr>
              <a:t>Density’s power is great for moving around the area with great safety and stealth. This offers him excellent battlefield control and use of the environment, enabling him to set traps and ambush the enemy before driving back out of their reach.  As someone who has lived most his life as a regular man, Density is tired and annoyed that fate has thrown him in this superhero life.  In many ways he is too old for this, to the point where it affects him in the field (e.g., headache, lack of breath, sore bones).  However, with age comes the wisdom and knowledge of experience.  He can see things that only an old father and a husband. This means that he uses brain over brawn to win fights, whether by phasing out of the foe’s sight to strike them where they are weakest or by rescuing people in danger by finding the safest exit.  </a:t>
            </a:r>
            <a:endParaRPr lang="en-US" sz="1200" dirty="0">
              <a:solidFill>
                <a:schemeClr val="tx1"/>
              </a:solidFill>
            </a:endParaRPr>
          </a:p>
        </p:txBody>
      </p:sp>
      <p:sp>
        <p:nvSpPr>
          <p:cNvPr id="5" name="TextBox 4">
            <a:extLst>
              <a:ext uri="{FF2B5EF4-FFF2-40B4-BE49-F238E27FC236}">
                <a16:creationId xmlns:a16="http://schemas.microsoft.com/office/drawing/2014/main" id="{13495226-44E2-4F05-3945-826A8BD412B0}"/>
              </a:ext>
            </a:extLst>
          </p:cNvPr>
          <p:cNvSpPr txBox="1"/>
          <p:nvPr/>
        </p:nvSpPr>
        <p:spPr>
          <a:xfrm rot="207914">
            <a:off x="193686" y="4939537"/>
            <a:ext cx="4503363" cy="160043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400" b="1" i="1" u="sng" dirty="0">
                <a:solidFill>
                  <a:sysClr val="windowText" lastClr="000000"/>
                </a:solidFill>
              </a:rPr>
              <a:t>Design: </a:t>
            </a:r>
            <a:r>
              <a:rPr lang="en-US" sz="1400" dirty="0">
                <a:solidFill>
                  <a:sysClr val="windowText" lastClr="000000"/>
                </a:solidFill>
              </a:rPr>
              <a:t>Density wears a green morph suit with black bands, bands and a crop top incorporating a green ‘D’. His overall look is meant to reflect the simple design of the old comic superheroes, staying clear from the overly complicated designs found too commonly today.</a:t>
            </a:r>
          </a:p>
          <a:p>
            <a:r>
              <a:rPr lang="en-US" sz="1400" dirty="0">
                <a:solidFill>
                  <a:sysClr val="windowText" lastClr="000000"/>
                </a:solidFill>
              </a:rPr>
              <a:t> The two </a:t>
            </a:r>
            <a:r>
              <a:rPr lang="en-US" sz="1400" dirty="0" err="1">
                <a:solidFill>
                  <a:sysClr val="windowText" lastClr="000000"/>
                </a:solidFill>
              </a:rPr>
              <a:t>colour</a:t>
            </a:r>
            <a:r>
              <a:rPr lang="en-US" sz="1400" dirty="0">
                <a:solidFill>
                  <a:sysClr val="windowText" lastClr="000000"/>
                </a:solidFill>
              </a:rPr>
              <a:t> scheme and lack of face detail will help him be eye catching and be developed into many artistic styles. </a:t>
            </a:r>
            <a:endParaRPr lang="en-GB" sz="1400" dirty="0">
              <a:solidFill>
                <a:sysClr val="windowText" lastClr="000000"/>
              </a:solidFill>
            </a:endParaRPr>
          </a:p>
        </p:txBody>
      </p:sp>
      <p:sp>
        <p:nvSpPr>
          <p:cNvPr id="7" name="TextBox 6">
            <a:extLst>
              <a:ext uri="{FF2B5EF4-FFF2-40B4-BE49-F238E27FC236}">
                <a16:creationId xmlns:a16="http://schemas.microsoft.com/office/drawing/2014/main" id="{43FF3C63-8AE6-A908-68F6-675D99455645}"/>
              </a:ext>
            </a:extLst>
          </p:cNvPr>
          <p:cNvSpPr txBox="1"/>
          <p:nvPr/>
        </p:nvSpPr>
        <p:spPr>
          <a:xfrm>
            <a:off x="8439325" y="228149"/>
            <a:ext cx="3559563" cy="3416320"/>
          </a:xfrm>
          <a:prstGeom prst="rect">
            <a:avLst/>
          </a:prstGeom>
          <a:ln/>
          <a:effectLst>
            <a:glow rad="101600">
              <a:schemeClr val="accent6">
                <a:satMod val="175000"/>
                <a:alpha val="40000"/>
              </a:schemeClr>
            </a:glow>
          </a:effectLst>
          <a:scene3d>
            <a:camera prst="perspectiveLef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b="1" dirty="0">
                <a:solidFill>
                  <a:sysClr val="windowText" lastClr="000000"/>
                </a:solidFill>
              </a:rPr>
              <a:t>After one week of bad events outside his control, Noelani Jane finds himself as the new protector of Las Vegas. He may say he’s too old to be a superhero, he may say he is only doing this until he saves his child, but in truth his heart is too great to allow this old man to abandon people if he has the power to help.  Whether he likes it or not, this dad will safeguard the city as only a parent can.</a:t>
            </a:r>
            <a:endParaRPr lang="en-GB" b="1" dirty="0">
              <a:solidFill>
                <a:sysClr val="windowText" lastClr="000000"/>
              </a:solidFill>
            </a:endParaRPr>
          </a:p>
        </p:txBody>
      </p:sp>
    </p:spTree>
    <p:extLst>
      <p:ext uri="{BB962C8B-B14F-4D97-AF65-F5344CB8AC3E}">
        <p14:creationId xmlns:p14="http://schemas.microsoft.com/office/powerpoint/2010/main" val="184262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1CFDE-6AF8-70E0-4D3D-FE08725781C9}"/>
              </a:ext>
            </a:extLst>
          </p:cNvPr>
          <p:cNvSpPr/>
          <p:nvPr/>
        </p:nvSpPr>
        <p:spPr>
          <a:xfrm>
            <a:off x="5618" y="0"/>
            <a:ext cx="12192000" cy="68580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B3DDCC-0FD3-8411-892B-6E3B7C532F8E}"/>
              </a:ext>
            </a:extLst>
          </p:cNvPr>
          <p:cNvSpPr/>
          <p:nvPr/>
        </p:nvSpPr>
        <p:spPr>
          <a:xfrm>
            <a:off x="7445661" y="4003582"/>
            <a:ext cx="4605186" cy="2314922"/>
          </a:xfrm>
          <a:prstGeom prst="rect">
            <a:avLst/>
          </a:prstGeom>
          <a:solidFill>
            <a:schemeClr val="bg1">
              <a:lumMod val="95000"/>
            </a:schemeClr>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83D4F05-75A9-E8DA-E52A-AE11614316C3}"/>
              </a:ext>
            </a:extLst>
          </p:cNvPr>
          <p:cNvPicPr>
            <a:picLocks noChangeAspect="1"/>
          </p:cNvPicPr>
          <p:nvPr/>
        </p:nvPicPr>
        <p:blipFill>
          <a:blip r:embed="rId2"/>
          <a:stretch>
            <a:fillRect/>
          </a:stretch>
        </p:blipFill>
        <p:spPr>
          <a:xfrm>
            <a:off x="3321883" y="5511496"/>
            <a:ext cx="2267909" cy="1274174"/>
          </a:xfrm>
          <a:prstGeom prst="rect">
            <a:avLst/>
          </a:prstGeom>
          <a:ln>
            <a:noFill/>
          </a:ln>
          <a:effectLst>
            <a:softEdge rad="112500"/>
          </a:effectLst>
        </p:spPr>
      </p:pic>
      <p:sp>
        <p:nvSpPr>
          <p:cNvPr id="19" name="Rectangle: Top Corners Snipped 18">
            <a:extLst>
              <a:ext uri="{FF2B5EF4-FFF2-40B4-BE49-F238E27FC236}">
                <a16:creationId xmlns:a16="http://schemas.microsoft.com/office/drawing/2014/main" id="{71CC3C6D-BC98-1447-8183-CEF7B2F12808}"/>
              </a:ext>
            </a:extLst>
          </p:cNvPr>
          <p:cNvSpPr/>
          <p:nvPr/>
        </p:nvSpPr>
        <p:spPr>
          <a:xfrm rot="10800000">
            <a:off x="0" y="0"/>
            <a:ext cx="12192001" cy="3938182"/>
          </a:xfrm>
          <a:prstGeom prst="snip2SameRect">
            <a:avLst>
              <a:gd name="adj1" fmla="val 45923"/>
              <a:gd name="adj2"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4" name="Picture 13" descr="A sketch of a person in a notebook&#10;&#10;Description automatically generated with medium confidence">
            <a:extLst>
              <a:ext uri="{FF2B5EF4-FFF2-40B4-BE49-F238E27FC236}">
                <a16:creationId xmlns:a16="http://schemas.microsoft.com/office/drawing/2014/main" id="{0527E1A6-61DE-1129-B5BE-0D8233508061}"/>
              </a:ext>
            </a:extLst>
          </p:cNvPr>
          <p:cNvPicPr>
            <a:picLocks noChangeAspect="1"/>
          </p:cNvPicPr>
          <p:nvPr/>
        </p:nvPicPr>
        <p:blipFill rotWithShape="1">
          <a:blip r:embed="rId3">
            <a:extLst>
              <a:ext uri="{28A0092B-C50C-407E-A947-70E740481C1C}">
                <a14:useLocalDpi xmlns:a14="http://schemas.microsoft.com/office/drawing/2010/main" val="0"/>
              </a:ext>
            </a:extLst>
          </a:blip>
          <a:srcRect l="9565" t="5627" r="8430" b="9507"/>
          <a:stretch/>
        </p:blipFill>
        <p:spPr>
          <a:xfrm rot="21299986">
            <a:off x="7780662" y="700170"/>
            <a:ext cx="1882695" cy="260324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3" name="Picture 2" descr="A picture containing darkness, black, green, dance&#10;&#10;Description automatically generated">
            <a:extLst>
              <a:ext uri="{FF2B5EF4-FFF2-40B4-BE49-F238E27FC236}">
                <a16:creationId xmlns:a16="http://schemas.microsoft.com/office/drawing/2014/main" id="{BA9FA817-B5A6-54A5-87F8-ED09A3065CB0}"/>
              </a:ext>
            </a:extLst>
          </p:cNvPr>
          <p:cNvPicPr>
            <a:picLocks noChangeAspect="1"/>
          </p:cNvPicPr>
          <p:nvPr/>
        </p:nvPicPr>
        <p:blipFill rotWithShape="1">
          <a:blip r:embed="rId4">
            <a:extLst>
              <a:ext uri="{28A0092B-C50C-407E-A947-70E740481C1C}">
                <a14:useLocalDpi xmlns:a14="http://schemas.microsoft.com/office/drawing/2010/main" val="0"/>
              </a:ext>
            </a:extLst>
          </a:blip>
          <a:srcRect l="14398" t="4156" r="26585" b="1578"/>
          <a:stretch/>
        </p:blipFill>
        <p:spPr>
          <a:xfrm>
            <a:off x="141153" y="3938183"/>
            <a:ext cx="2959942" cy="2895051"/>
          </a:xfrm>
          <a:prstGeom prst="rect">
            <a:avLst/>
          </a:prstGeom>
          <a:ln>
            <a:noFill/>
          </a:ln>
          <a:effectLst>
            <a:softEdge rad="112500"/>
          </a:effectLst>
        </p:spPr>
      </p:pic>
      <p:pic>
        <p:nvPicPr>
          <p:cNvPr id="11" name="Picture 10">
            <a:extLst>
              <a:ext uri="{FF2B5EF4-FFF2-40B4-BE49-F238E27FC236}">
                <a16:creationId xmlns:a16="http://schemas.microsoft.com/office/drawing/2014/main" id="{13183B67-CEF3-8950-6A54-E780407CE049}"/>
              </a:ext>
            </a:extLst>
          </p:cNvPr>
          <p:cNvPicPr>
            <a:picLocks noChangeAspect="1"/>
          </p:cNvPicPr>
          <p:nvPr/>
        </p:nvPicPr>
        <p:blipFill rotWithShape="1">
          <a:blip r:embed="rId5"/>
          <a:srcRect l="18073" t="7712" r="37402" b="12351"/>
          <a:stretch/>
        </p:blipFill>
        <p:spPr>
          <a:xfrm>
            <a:off x="5864033" y="3981276"/>
            <a:ext cx="1514669" cy="1530220"/>
          </a:xfrm>
          <a:prstGeom prst="rect">
            <a:avLst/>
          </a:prstGeom>
          <a:ln>
            <a:noFill/>
          </a:ln>
          <a:effectLst>
            <a:softEdge rad="112500"/>
          </a:effectLst>
        </p:spPr>
      </p:pic>
      <p:pic>
        <p:nvPicPr>
          <p:cNvPr id="13" name="Picture 12">
            <a:extLst>
              <a:ext uri="{FF2B5EF4-FFF2-40B4-BE49-F238E27FC236}">
                <a16:creationId xmlns:a16="http://schemas.microsoft.com/office/drawing/2014/main" id="{048F309D-53C1-3C39-87C5-B68A2EF1F241}"/>
              </a:ext>
            </a:extLst>
          </p:cNvPr>
          <p:cNvPicPr>
            <a:picLocks noChangeAspect="1"/>
          </p:cNvPicPr>
          <p:nvPr/>
        </p:nvPicPr>
        <p:blipFill>
          <a:blip r:embed="rId6"/>
          <a:stretch>
            <a:fillRect/>
          </a:stretch>
        </p:blipFill>
        <p:spPr>
          <a:xfrm>
            <a:off x="3321883" y="4136082"/>
            <a:ext cx="2475191" cy="1390008"/>
          </a:xfrm>
          <a:prstGeom prst="rect">
            <a:avLst/>
          </a:prstGeom>
          <a:ln>
            <a:noFill/>
          </a:ln>
          <a:effectLst>
            <a:softEdge rad="112500"/>
          </a:effectLst>
        </p:spPr>
      </p:pic>
      <p:sp>
        <p:nvSpPr>
          <p:cNvPr id="15" name="Rectangle 14">
            <a:extLst>
              <a:ext uri="{FF2B5EF4-FFF2-40B4-BE49-F238E27FC236}">
                <a16:creationId xmlns:a16="http://schemas.microsoft.com/office/drawing/2014/main" id="{E7B88B4F-64A2-593A-9C35-6E4A2546277A}"/>
              </a:ext>
            </a:extLst>
          </p:cNvPr>
          <p:cNvSpPr/>
          <p:nvPr/>
        </p:nvSpPr>
        <p:spPr>
          <a:xfrm>
            <a:off x="4577619" y="-163226"/>
            <a:ext cx="3036762" cy="4508927"/>
          </a:xfrm>
          <a:prstGeom prst="rect">
            <a:avLst/>
          </a:prstGeom>
          <a:noFill/>
          <a:ln>
            <a:noFill/>
          </a:ln>
        </p:spPr>
        <p:txBody>
          <a:bodyPr wrap="square" lIns="91440" tIns="45720" rIns="91440" bIns="45720">
            <a:spAutoFit/>
          </a:bodyPr>
          <a:lstStyle/>
          <a:p>
            <a:pPr algn="ctr"/>
            <a:r>
              <a:rPr lang="en-US" sz="28700" b="0" i="1" cap="none" spc="0" dirty="0">
                <a:ln w="0"/>
                <a:solidFill>
                  <a:srgbClr val="548235"/>
                </a:solidFill>
                <a:effectLst>
                  <a:outerShdw blurRad="38100" dist="19050" dir="2700000" algn="tl" rotWithShape="0">
                    <a:schemeClr val="dk1">
                      <a:alpha val="40000"/>
                    </a:schemeClr>
                  </a:outerShdw>
                </a:effectLst>
                <a:latin typeface="Adobe Hebrew" panose="02040503050201020203" pitchFamily="18" charset="-79"/>
                <a:cs typeface="Adobe Hebrew" panose="02040503050201020203" pitchFamily="18" charset="-79"/>
              </a:rPr>
              <a:t>D</a:t>
            </a:r>
          </a:p>
        </p:txBody>
      </p:sp>
      <p:pic>
        <p:nvPicPr>
          <p:cNvPr id="5" name="Picture 4">
            <a:extLst>
              <a:ext uri="{FF2B5EF4-FFF2-40B4-BE49-F238E27FC236}">
                <a16:creationId xmlns:a16="http://schemas.microsoft.com/office/drawing/2014/main" id="{F9B7EF24-6D22-658C-4637-EEA32CE1F147}"/>
              </a:ext>
            </a:extLst>
          </p:cNvPr>
          <p:cNvPicPr>
            <a:picLocks noChangeAspect="1"/>
          </p:cNvPicPr>
          <p:nvPr/>
        </p:nvPicPr>
        <p:blipFill>
          <a:blip r:embed="rId7"/>
          <a:stretch>
            <a:fillRect/>
          </a:stretch>
        </p:blipFill>
        <p:spPr>
          <a:xfrm>
            <a:off x="5761318" y="1002564"/>
            <a:ext cx="1134943" cy="1634184"/>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7723E2F-CA72-8132-1730-BB0DB67D7532}"/>
              </a:ext>
            </a:extLst>
          </p:cNvPr>
          <p:cNvPicPr>
            <a:picLocks noChangeAspect="1"/>
          </p:cNvPicPr>
          <p:nvPr/>
        </p:nvPicPr>
        <p:blipFill rotWithShape="1">
          <a:blip r:embed="rId8"/>
          <a:srcRect t="5046" r="80077"/>
          <a:stretch/>
        </p:blipFill>
        <p:spPr>
          <a:xfrm>
            <a:off x="1579423" y="202125"/>
            <a:ext cx="863475" cy="1941360"/>
          </a:xfrm>
          <a:prstGeom prst="rect">
            <a:avLst/>
          </a:prstGeom>
        </p:spPr>
      </p:pic>
      <p:pic>
        <p:nvPicPr>
          <p:cNvPr id="16" name="Picture 15">
            <a:extLst>
              <a:ext uri="{FF2B5EF4-FFF2-40B4-BE49-F238E27FC236}">
                <a16:creationId xmlns:a16="http://schemas.microsoft.com/office/drawing/2014/main" id="{CEA06B88-AD0E-CCD3-26B4-554AED753B22}"/>
              </a:ext>
            </a:extLst>
          </p:cNvPr>
          <p:cNvPicPr>
            <a:picLocks noChangeAspect="1"/>
          </p:cNvPicPr>
          <p:nvPr/>
        </p:nvPicPr>
        <p:blipFill rotWithShape="1">
          <a:blip r:embed="rId9"/>
          <a:srcRect l="42145" t="5389" r="43332"/>
          <a:stretch/>
        </p:blipFill>
        <p:spPr>
          <a:xfrm>
            <a:off x="2436098" y="197461"/>
            <a:ext cx="629812" cy="1955839"/>
          </a:xfrm>
          <a:prstGeom prst="rect">
            <a:avLst/>
          </a:prstGeom>
        </p:spPr>
      </p:pic>
      <p:pic>
        <p:nvPicPr>
          <p:cNvPr id="17" name="Picture 16">
            <a:extLst>
              <a:ext uri="{FF2B5EF4-FFF2-40B4-BE49-F238E27FC236}">
                <a16:creationId xmlns:a16="http://schemas.microsoft.com/office/drawing/2014/main" id="{CAC91E32-D4A3-CBA2-1B44-E47672DC354A}"/>
              </a:ext>
            </a:extLst>
          </p:cNvPr>
          <p:cNvPicPr>
            <a:picLocks noChangeAspect="1"/>
          </p:cNvPicPr>
          <p:nvPr/>
        </p:nvPicPr>
        <p:blipFill rotWithShape="1">
          <a:blip r:embed="rId9"/>
          <a:srcRect l="78568" t="5389"/>
          <a:stretch/>
        </p:blipFill>
        <p:spPr>
          <a:xfrm>
            <a:off x="2986547" y="197899"/>
            <a:ext cx="929430" cy="1955839"/>
          </a:xfrm>
          <a:prstGeom prst="rect">
            <a:avLst/>
          </a:prstGeom>
        </p:spPr>
      </p:pic>
      <p:pic>
        <p:nvPicPr>
          <p:cNvPr id="6" name="Picture 5">
            <a:extLst>
              <a:ext uri="{FF2B5EF4-FFF2-40B4-BE49-F238E27FC236}">
                <a16:creationId xmlns:a16="http://schemas.microsoft.com/office/drawing/2014/main" id="{B7CB468B-4901-EA28-E124-E372E06100D4}"/>
              </a:ext>
            </a:extLst>
          </p:cNvPr>
          <p:cNvPicPr>
            <a:picLocks noChangeAspect="1"/>
          </p:cNvPicPr>
          <p:nvPr/>
        </p:nvPicPr>
        <p:blipFill>
          <a:blip r:embed="rId10"/>
          <a:stretch>
            <a:fillRect/>
          </a:stretch>
        </p:blipFill>
        <p:spPr>
          <a:xfrm>
            <a:off x="10033056" y="4220897"/>
            <a:ext cx="1883648" cy="1936933"/>
          </a:xfrm>
          <a:prstGeom prst="rect">
            <a:avLst/>
          </a:prstGeom>
        </p:spPr>
      </p:pic>
      <p:pic>
        <p:nvPicPr>
          <p:cNvPr id="7" name="Picture 6">
            <a:extLst>
              <a:ext uri="{FF2B5EF4-FFF2-40B4-BE49-F238E27FC236}">
                <a16:creationId xmlns:a16="http://schemas.microsoft.com/office/drawing/2014/main" id="{BAF03878-11B5-B84E-B6D8-352816D9F73B}"/>
              </a:ext>
            </a:extLst>
          </p:cNvPr>
          <p:cNvPicPr>
            <a:picLocks noChangeAspect="1"/>
          </p:cNvPicPr>
          <p:nvPr/>
        </p:nvPicPr>
        <p:blipFill>
          <a:blip r:embed="rId11"/>
          <a:stretch>
            <a:fillRect/>
          </a:stretch>
        </p:blipFill>
        <p:spPr>
          <a:xfrm>
            <a:off x="7591767" y="4234668"/>
            <a:ext cx="1828170" cy="1932306"/>
          </a:xfrm>
          <a:prstGeom prst="rect">
            <a:avLst/>
          </a:prstGeom>
        </p:spPr>
      </p:pic>
      <p:pic>
        <p:nvPicPr>
          <p:cNvPr id="8" name="Picture 7">
            <a:extLst>
              <a:ext uri="{FF2B5EF4-FFF2-40B4-BE49-F238E27FC236}">
                <a16:creationId xmlns:a16="http://schemas.microsoft.com/office/drawing/2014/main" id="{06367E09-7E00-B33D-C126-ACD71857F0ED}"/>
              </a:ext>
            </a:extLst>
          </p:cNvPr>
          <p:cNvPicPr>
            <a:picLocks noChangeAspect="1"/>
          </p:cNvPicPr>
          <p:nvPr/>
        </p:nvPicPr>
        <p:blipFill>
          <a:blip r:embed="rId12"/>
          <a:stretch>
            <a:fillRect/>
          </a:stretch>
        </p:blipFill>
        <p:spPr>
          <a:xfrm>
            <a:off x="9419937" y="4230152"/>
            <a:ext cx="626311" cy="1927678"/>
          </a:xfrm>
          <a:prstGeom prst="rect">
            <a:avLst/>
          </a:prstGeom>
        </p:spPr>
      </p:pic>
      <p:pic>
        <p:nvPicPr>
          <p:cNvPr id="12" name="Picture 11" descr="A picture containing sketch, child art, art, line art&#10;&#10;Description automatically generated">
            <a:extLst>
              <a:ext uri="{FF2B5EF4-FFF2-40B4-BE49-F238E27FC236}">
                <a16:creationId xmlns:a16="http://schemas.microsoft.com/office/drawing/2014/main" id="{72C532DC-EECF-77D0-DA83-55D57BC2DB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7224" y="2439969"/>
            <a:ext cx="1978646" cy="12800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descr="A sketch of a person in a notebook&#10;&#10;Description automatically generated with low confidence">
            <a:extLst>
              <a:ext uri="{FF2B5EF4-FFF2-40B4-BE49-F238E27FC236}">
                <a16:creationId xmlns:a16="http://schemas.microsoft.com/office/drawing/2014/main" id="{B037CCF2-4905-2E52-98A2-90A108EBC0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43859">
            <a:off x="9681309" y="302339"/>
            <a:ext cx="1862534" cy="2485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descr="A picture containing cartoon, green&#10;&#10;Description automatically generated">
            <a:extLst>
              <a:ext uri="{FF2B5EF4-FFF2-40B4-BE49-F238E27FC236}">
                <a16:creationId xmlns:a16="http://schemas.microsoft.com/office/drawing/2014/main" id="{E9138EF0-444D-3490-92C7-97E453BDB77E}"/>
              </a:ext>
            </a:extLst>
          </p:cNvPr>
          <p:cNvPicPr>
            <a:picLocks noChangeAspect="1"/>
          </p:cNvPicPr>
          <p:nvPr/>
        </p:nvPicPr>
        <p:blipFill rotWithShape="1">
          <a:blip r:embed="rId15">
            <a:extLst>
              <a:ext uri="{28A0092B-C50C-407E-A947-70E740481C1C}">
                <a14:useLocalDpi xmlns:a14="http://schemas.microsoft.com/office/drawing/2010/main" val="0"/>
              </a:ext>
            </a:extLst>
          </a:blip>
          <a:srcRect l="6849" r="38387"/>
          <a:stretch/>
        </p:blipFill>
        <p:spPr>
          <a:xfrm>
            <a:off x="5935651" y="5454771"/>
            <a:ext cx="1333117" cy="1369298"/>
          </a:xfrm>
          <a:prstGeom prst="rect">
            <a:avLst/>
          </a:prstGeom>
          <a:ln>
            <a:noFill/>
          </a:ln>
          <a:effectLst>
            <a:softEdge rad="112500"/>
          </a:effectLst>
        </p:spPr>
      </p:pic>
    </p:spTree>
    <p:extLst>
      <p:ext uri="{BB962C8B-B14F-4D97-AF65-F5344CB8AC3E}">
        <p14:creationId xmlns:p14="http://schemas.microsoft.com/office/powerpoint/2010/main" val="409656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9901E1-554D-9F40-E53B-5B6CF9EA89AC}"/>
              </a:ext>
            </a:extLst>
          </p:cNvPr>
          <p:cNvSpPr/>
          <p:nvPr/>
        </p:nvSpPr>
        <p:spPr>
          <a:xfrm>
            <a:off x="6456784" y="-7985"/>
            <a:ext cx="5746256" cy="6858000"/>
          </a:xfrm>
          <a:prstGeom prst="rect">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3E2828E-B78E-0440-51D9-B196625CCF9E}"/>
              </a:ext>
            </a:extLst>
          </p:cNvPr>
          <p:cNvSpPr/>
          <p:nvPr/>
        </p:nvSpPr>
        <p:spPr>
          <a:xfrm>
            <a:off x="0" y="0"/>
            <a:ext cx="6568096" cy="6858000"/>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8980AB3-B0C8-85BF-F3CB-30579ABAD61B}"/>
              </a:ext>
            </a:extLst>
          </p:cNvPr>
          <p:cNvSpPr/>
          <p:nvPr/>
        </p:nvSpPr>
        <p:spPr>
          <a:xfrm>
            <a:off x="6581244" y="1638757"/>
            <a:ext cx="5610756" cy="3536769"/>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ross 9">
            <a:extLst>
              <a:ext uri="{FF2B5EF4-FFF2-40B4-BE49-F238E27FC236}">
                <a16:creationId xmlns:a16="http://schemas.microsoft.com/office/drawing/2014/main" id="{AF96FD58-394C-D1A9-80BB-C9A358A39B9B}"/>
              </a:ext>
            </a:extLst>
          </p:cNvPr>
          <p:cNvSpPr/>
          <p:nvPr/>
        </p:nvSpPr>
        <p:spPr>
          <a:xfrm>
            <a:off x="-13148" y="0"/>
            <a:ext cx="6581244" cy="6847323"/>
          </a:xfrm>
          <a:prstGeom prst="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1007CA-016F-AA3F-7A58-9E559CCA1AB4}"/>
              </a:ext>
            </a:extLst>
          </p:cNvPr>
          <p:cNvSpPr>
            <a:spLocks noGrp="1"/>
          </p:cNvSpPr>
          <p:nvPr>
            <p:ph type="title"/>
          </p:nvPr>
        </p:nvSpPr>
        <p:spPr>
          <a:xfrm>
            <a:off x="3251498" y="116907"/>
            <a:ext cx="3934575" cy="950738"/>
          </a:xfrm>
          <a:solidFill>
            <a:schemeClr val="bg1"/>
          </a:solidFill>
          <a:ln w="57150">
            <a:solidFill>
              <a:schemeClr val="tx1"/>
            </a:solidFill>
          </a:ln>
        </p:spPr>
        <p:txBody>
          <a:bodyPr>
            <a:noAutofit/>
          </a:bodyPr>
          <a:lstStyle/>
          <a:p>
            <a:r>
              <a:rPr lang="en-US" sz="6600" u="sng" dirty="0">
                <a:solidFill>
                  <a:srgbClr val="FF0000"/>
                </a:solidFill>
                <a:latin typeface="Aharoni" panose="02010803020104030203" pitchFamily="2" charset="-79"/>
                <a:cs typeface="Aharoni" panose="02010803020104030203" pitchFamily="2" charset="-79"/>
              </a:rPr>
              <a:t>Att</a:t>
            </a:r>
            <a:r>
              <a:rPr lang="en-US" sz="6600" u="sng" dirty="0">
                <a:solidFill>
                  <a:schemeClr val="accent1"/>
                </a:solidFill>
                <a:latin typeface="Batang" panose="02030600000101010101" pitchFamily="18" charset="-127"/>
                <a:ea typeface="Batang" panose="02030600000101010101" pitchFamily="18" charset="-127"/>
                <a:cs typeface="Aharoni" panose="02010803020104030203" pitchFamily="2" charset="-79"/>
              </a:rPr>
              <a:t>rac</a:t>
            </a:r>
            <a:r>
              <a:rPr lang="en-US" sz="6600" u="sng" dirty="0">
                <a:solidFill>
                  <a:srgbClr val="FF0000"/>
                </a:solidFill>
                <a:latin typeface="Aharoni" panose="02010803020104030203" pitchFamily="2" charset="-79"/>
                <a:cs typeface="Aharoni" panose="02010803020104030203" pitchFamily="2" charset="-79"/>
              </a:rPr>
              <a:t>t</a:t>
            </a:r>
            <a:r>
              <a:rPr lang="en-US" sz="6600" u="sng" dirty="0">
                <a:solidFill>
                  <a:schemeClr val="accent1"/>
                </a:solidFill>
                <a:latin typeface="Batang" panose="02030600000101010101" pitchFamily="18" charset="-127"/>
                <a:ea typeface="Batang" panose="02030600000101010101" pitchFamily="18" charset="-127"/>
                <a:cs typeface="Aharoni" panose="02010803020104030203" pitchFamily="2" charset="-79"/>
              </a:rPr>
              <a:t>or</a:t>
            </a:r>
            <a:endParaRPr lang="en-GB" sz="6600" u="sng" dirty="0">
              <a:solidFill>
                <a:schemeClr val="accent1"/>
              </a:solidFill>
              <a:latin typeface="Batang" panose="02030600000101010101" pitchFamily="18" charset="-127"/>
              <a:ea typeface="Batang" panose="02030600000101010101" pitchFamily="18" charset="-127"/>
              <a:cs typeface="Aharoni" panose="02010803020104030203" pitchFamily="2" charset="-79"/>
            </a:endParaRPr>
          </a:p>
        </p:txBody>
      </p:sp>
      <p:pic>
        <p:nvPicPr>
          <p:cNvPr id="8" name="Picture 7" descr="A picture containing cartoon, animation&#10;&#10;Description automatically generated">
            <a:extLst>
              <a:ext uri="{FF2B5EF4-FFF2-40B4-BE49-F238E27FC236}">
                <a16:creationId xmlns:a16="http://schemas.microsoft.com/office/drawing/2014/main" id="{2A4182CC-E429-9871-70C7-5DCF96928BB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630" l="10000" r="90000">
                        <a14:foregroundMark x1="50104" y1="86852" x2="49792" y2="97407"/>
                        <a14:foregroundMark x1="49792" y1="97407" x2="45521" y2="99630"/>
                        <a14:foregroundMark x1="45521" y1="99630" x2="45521" y2="99630"/>
                        <a14:foregroundMark x1="45521" y1="32407" x2="42188" y2="27037"/>
                        <a14:foregroundMark x1="42188" y1="27037" x2="46979" y2="31667"/>
                        <a14:foregroundMark x1="46979" y1="31667" x2="47292" y2="28704"/>
                        <a14:foregroundMark x1="78646" y1="24259" x2="75208" y2="11667"/>
                        <a14:foregroundMark x1="75208" y1="11667" x2="70938" y2="10556"/>
                        <a14:foregroundMark x1="71146" y1="10556" x2="69583" y2="18889"/>
                        <a14:foregroundMark x1="69583" y1="18889" x2="70104" y2="27222"/>
                        <a14:foregroundMark x1="70104" y1="27222" x2="63542" y2="51481"/>
                        <a14:foregroundMark x1="63542" y1="51481" x2="50000" y2="72778"/>
                        <a14:foregroundMark x1="50000" y1="72778" x2="40625" y2="60185"/>
                        <a14:foregroundMark x1="38895" y1="59078" x2="35417" y2="56852"/>
                        <a14:foregroundMark x1="39207" y1="59278" x2="39022" y2="59160"/>
                        <a14:foregroundMark x1="40625" y1="60185" x2="39293" y2="59332"/>
                        <a14:foregroundMark x1="35417" y1="56852" x2="24583" y2="57593"/>
                        <a14:foregroundMark x1="24583" y1="57593" x2="20833" y2="50926"/>
                        <a14:foregroundMark x1="20833" y1="50926" x2="22604" y2="51852"/>
                        <a14:backgroundMark x1="26771" y1="53148" x2="27396" y2="52963"/>
                        <a14:backgroundMark x1="24792" y1="45926" x2="25000" y2="45000"/>
                        <a14:backgroundMark x1="38750" y1="60556" x2="38854" y2="60556"/>
                        <a14:backgroundMark x1="53750" y1="81111" x2="54063" y2="79444"/>
                        <a14:backgroundMark x1="38646" y1="60185" x2="38958" y2="59444"/>
                      </a14:backgroundRemoval>
                    </a14:imgEffect>
                  </a14:imgLayer>
                </a14:imgProps>
              </a:ext>
              <a:ext uri="{28A0092B-C50C-407E-A947-70E740481C1C}">
                <a14:useLocalDpi xmlns:a14="http://schemas.microsoft.com/office/drawing/2010/main" val="0"/>
              </a:ext>
            </a:extLst>
          </a:blip>
          <a:srcRect l="13558" t="5678" r="13373"/>
          <a:stretch/>
        </p:blipFill>
        <p:spPr>
          <a:xfrm>
            <a:off x="2398857" y="156174"/>
            <a:ext cx="6647589" cy="4826816"/>
          </a:xfrm>
          <a:prstGeom prst="rect">
            <a:avLst/>
          </a:prstGeom>
          <a:ln>
            <a:noFill/>
          </a:ln>
        </p:spPr>
      </p:pic>
      <p:sp>
        <p:nvSpPr>
          <p:cNvPr id="4" name="TextBox 3">
            <a:extLst>
              <a:ext uri="{FF2B5EF4-FFF2-40B4-BE49-F238E27FC236}">
                <a16:creationId xmlns:a16="http://schemas.microsoft.com/office/drawing/2014/main" id="{428D8B2A-3018-B93E-87B1-4A25446C01A9}"/>
              </a:ext>
            </a:extLst>
          </p:cNvPr>
          <p:cNvSpPr txBox="1"/>
          <p:nvPr/>
        </p:nvSpPr>
        <p:spPr>
          <a:xfrm>
            <a:off x="332980" y="4973162"/>
            <a:ext cx="6035059" cy="1815882"/>
          </a:xfrm>
          <a:prstGeom prst="rect">
            <a:avLst/>
          </a:prstGeom>
          <a:solidFill>
            <a:schemeClr val="accent2">
              <a:lumMod val="75000"/>
            </a:schemeClr>
          </a:solidFill>
          <a:ln w="38100">
            <a:solidFill>
              <a:schemeClr val="tx1"/>
            </a:solidFill>
          </a:ln>
        </p:spPr>
        <p:txBody>
          <a:bodyPr wrap="square" rtlCol="0">
            <a:spAutoFit/>
          </a:bodyPr>
          <a:lstStyle/>
          <a:p>
            <a:r>
              <a:rPr lang="en-US" sz="1400" b="1" i="1" u="sng" dirty="0"/>
              <a:t>Animation Information: </a:t>
            </a:r>
            <a:r>
              <a:rPr lang="en-US" sz="1400" dirty="0"/>
              <a:t>Attractor works closely like a mage or magic user. He is not confident in close combat as the heavy equipment on his back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significantly </a:t>
            </a:r>
            <a:r>
              <a:rPr lang="en-US" sz="1400" dirty="0"/>
              <a:t>limits his movement. He constantly monitors the environment for opportunity, looking for traps and areas enabling hm to control the battleground, always keeping the upper hand over his foes. </a:t>
            </a:r>
          </a:p>
          <a:p>
            <a:r>
              <a:rPr lang="en-US" sz="1400" dirty="0"/>
              <a:t>Mac is a man who only commits crime to fund his research and is a survivor. He is reluctant to inhabit this life, is very timed and spooked easily. He also does not aim to kill in his crimes and panics if he thinks he has killed someone. </a:t>
            </a:r>
          </a:p>
        </p:txBody>
      </p:sp>
      <p:sp>
        <p:nvSpPr>
          <p:cNvPr id="5" name="TextBox 4">
            <a:extLst>
              <a:ext uri="{FF2B5EF4-FFF2-40B4-BE49-F238E27FC236}">
                <a16:creationId xmlns:a16="http://schemas.microsoft.com/office/drawing/2014/main" id="{0FFD11D7-0478-41E7-4DA7-11480367583C}"/>
              </a:ext>
            </a:extLst>
          </p:cNvPr>
          <p:cNvSpPr txBox="1"/>
          <p:nvPr/>
        </p:nvSpPr>
        <p:spPr>
          <a:xfrm>
            <a:off x="9059594" y="195952"/>
            <a:ext cx="2918578" cy="2246769"/>
          </a:xfrm>
          <a:prstGeom prst="rect">
            <a:avLst/>
          </a:prstGeom>
          <a:solidFill>
            <a:schemeClr val="accent2">
              <a:lumMod val="75000"/>
            </a:schemeClr>
          </a:solidFill>
          <a:ln w="38100">
            <a:solidFill>
              <a:schemeClr val="tx1"/>
            </a:solidFill>
          </a:ln>
        </p:spPr>
        <p:txBody>
          <a:bodyPr wrap="square" rtlCol="0">
            <a:spAutoFit/>
          </a:bodyPr>
          <a:lstStyle/>
          <a:p>
            <a:r>
              <a:rPr lang="en-US" sz="1400" b="1" i="1" u="sng" dirty="0"/>
              <a:t>Design: </a:t>
            </a:r>
            <a:r>
              <a:rPr lang="en-US" sz="1400" dirty="0"/>
              <a:t>The </a:t>
            </a:r>
            <a:r>
              <a:rPr lang="en-US" sz="1400" dirty="0" err="1"/>
              <a:t>colours</a:t>
            </a:r>
            <a:r>
              <a:rPr lang="en-US" sz="1400" dirty="0"/>
              <a:t> and eye hole shape on McCoy’s mask reflects the Positive and Negative attributes commonly associated with magnetic forces. His metal plates, heavy backpack and guns are all held together with pipes, belts and straps. This is to demonstrate his command of technology and use of gadgets profiling him as an inventor.     </a:t>
            </a:r>
            <a:endParaRPr lang="en-GB" sz="1400" dirty="0"/>
          </a:p>
        </p:txBody>
      </p:sp>
      <p:sp>
        <p:nvSpPr>
          <p:cNvPr id="7" name="TextBox 6">
            <a:extLst>
              <a:ext uri="{FF2B5EF4-FFF2-40B4-BE49-F238E27FC236}">
                <a16:creationId xmlns:a16="http://schemas.microsoft.com/office/drawing/2014/main" id="{ACCA5E62-0D62-88E3-1DDA-E99A204BE0E6}"/>
              </a:ext>
            </a:extLst>
          </p:cNvPr>
          <p:cNvSpPr txBox="1"/>
          <p:nvPr/>
        </p:nvSpPr>
        <p:spPr>
          <a:xfrm>
            <a:off x="6887401" y="3340378"/>
            <a:ext cx="5090771" cy="3293209"/>
          </a:xfrm>
          <a:prstGeom prst="rect">
            <a:avLst/>
          </a:prstGeom>
          <a:solidFill>
            <a:schemeClr val="accent2">
              <a:lumMod val="75000"/>
            </a:schemeClr>
          </a:solidFill>
          <a:ln w="76200">
            <a:solidFill>
              <a:schemeClr val="tx1"/>
            </a:solidFill>
          </a:ln>
          <a:scene3d>
            <a:camera prst="perspectiveLeft"/>
            <a:lightRig rig="threePt" dir="t"/>
          </a:scene3d>
        </p:spPr>
        <p:txBody>
          <a:bodyPr wrap="square" rtlCol="0">
            <a:spAutoFit/>
          </a:bodyPr>
          <a:lstStyle/>
          <a:p>
            <a:r>
              <a:rPr lang="en-US" sz="1600" b="1" dirty="0"/>
              <a:t>Once the leading mind in the field of magnetic forces, the future looked to be lauding Professor McCoy Garfield the modern Einstein. However, after an investor’s showcase went disastrously wrong due to a fault in his proto-type causing an explosion he was revoked of his title, funding and became a laughing-stock. While a peaceful man at heart and the idea that his work could save so many lives this mocking ringing in his mind caused him to go down the road of crime. Using his knowledge to invent powerful magnetic weapons, he only steals whatever he needs to complete his research.  He hopes one day it will win back the </a:t>
            </a:r>
            <a:r>
              <a:rPr lang="en-US" sz="1600" b="1" dirty="0" err="1"/>
              <a:t>favour</a:t>
            </a:r>
            <a:r>
              <a:rPr lang="en-US" sz="1600" b="1" dirty="0"/>
              <a:t> of the world and forgive him of the crimes he is “forced” to commit to deliver his dream. </a:t>
            </a:r>
            <a:endParaRPr lang="en-GB" sz="1600" b="1" dirty="0"/>
          </a:p>
        </p:txBody>
      </p:sp>
      <p:sp>
        <p:nvSpPr>
          <p:cNvPr id="3" name="Content Placeholder 2">
            <a:extLst>
              <a:ext uri="{FF2B5EF4-FFF2-40B4-BE49-F238E27FC236}">
                <a16:creationId xmlns:a16="http://schemas.microsoft.com/office/drawing/2014/main" id="{237043B6-29A1-1894-0625-82061F3B9E31}"/>
              </a:ext>
            </a:extLst>
          </p:cNvPr>
          <p:cNvSpPr>
            <a:spLocks noGrp="1"/>
          </p:cNvSpPr>
          <p:nvPr>
            <p:ph idx="1"/>
          </p:nvPr>
        </p:nvSpPr>
        <p:spPr>
          <a:xfrm>
            <a:off x="94904" y="94729"/>
            <a:ext cx="2844184" cy="4685897"/>
          </a:xfrm>
          <a:solidFill>
            <a:schemeClr val="accent2">
              <a:lumMod val="75000"/>
            </a:schemeClr>
          </a:solidFill>
          <a:ln w="38100">
            <a:solidFill>
              <a:schemeClr val="tx1"/>
            </a:solidFill>
          </a:ln>
        </p:spPr>
        <p:txBody>
          <a:bodyPr>
            <a:normAutofit fontScale="25000" lnSpcReduction="20000"/>
          </a:bodyPr>
          <a:lstStyle/>
          <a:p>
            <a:r>
              <a:rPr lang="en-US" sz="5600" b="1" i="1" u="sng" dirty="0"/>
              <a:t>Name</a:t>
            </a:r>
            <a:r>
              <a:rPr lang="en-US" sz="5600" b="1" i="1" dirty="0"/>
              <a:t>: </a:t>
            </a:r>
            <a:r>
              <a:rPr lang="en-US" sz="5600" dirty="0"/>
              <a:t>Professor McCoy Garfield  </a:t>
            </a:r>
          </a:p>
          <a:p>
            <a:r>
              <a:rPr lang="en-US" sz="5600" b="1" i="1" u="sng" dirty="0"/>
              <a:t>Age</a:t>
            </a:r>
            <a:r>
              <a:rPr lang="en-US" sz="5600" b="1" i="1" dirty="0"/>
              <a:t>: </a:t>
            </a:r>
            <a:r>
              <a:rPr lang="en-US" sz="5600" dirty="0"/>
              <a:t>30</a:t>
            </a:r>
          </a:p>
          <a:p>
            <a:r>
              <a:rPr lang="en-US" sz="5600" b="1" i="1" u="sng" dirty="0"/>
              <a:t>Powers</a:t>
            </a:r>
            <a:r>
              <a:rPr lang="en-US" sz="5600" b="1" i="1" dirty="0"/>
              <a:t>: </a:t>
            </a:r>
            <a:r>
              <a:rPr lang="en-US" sz="5600" dirty="0"/>
              <a:t>Uses a mixture of guns and other gadgets to deploy a special chemical compound known as Magnet-Gel. Magnet-Gel comes in two versions, Plus-Red and Minus-Blue and they also come in different forms (i.e.: Liquid, Gas, Solid).  These mixtures create magnetic forces between each other allowing great weights to be moved with ease as Red and Blue must always come together. If one of the compounds can’t move an object the other is increased in speed and strength and so on hitting another object propels them towards each other (E.g., if Blue can’t move a wall, a car hit by Red will cause them to be attracted faster and harder together).  Speed and overall power depends on how much of each mixture was applied. His Professor title reflects a very high intelligence in science, especially in chemistry.</a:t>
            </a:r>
          </a:p>
          <a:p>
            <a:endParaRPr lang="en-GB" dirty="0"/>
          </a:p>
        </p:txBody>
      </p:sp>
    </p:spTree>
    <p:extLst>
      <p:ext uri="{BB962C8B-B14F-4D97-AF65-F5344CB8AC3E}">
        <p14:creationId xmlns:p14="http://schemas.microsoft.com/office/powerpoint/2010/main" val="384003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3410A6-0F91-EA37-E698-735B10FAEC56}"/>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Cross 2">
            <a:extLst>
              <a:ext uri="{FF2B5EF4-FFF2-40B4-BE49-F238E27FC236}">
                <a16:creationId xmlns:a16="http://schemas.microsoft.com/office/drawing/2014/main" id="{E0F52F12-D828-FD86-ACC8-095BBEFA2E9F}"/>
              </a:ext>
            </a:extLst>
          </p:cNvPr>
          <p:cNvSpPr/>
          <p:nvPr/>
        </p:nvSpPr>
        <p:spPr>
          <a:xfrm>
            <a:off x="3324" y="-54864"/>
            <a:ext cx="6675860" cy="6931091"/>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54B35CE-BD98-B999-F8A4-A349F7749B69}"/>
              </a:ext>
            </a:extLst>
          </p:cNvPr>
          <p:cNvSpPr/>
          <p:nvPr/>
        </p:nvSpPr>
        <p:spPr>
          <a:xfrm>
            <a:off x="813816" y="2197847"/>
            <a:ext cx="4855464" cy="2359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837AF66-35A5-A905-A5CC-DF2402EBD119}"/>
              </a:ext>
            </a:extLst>
          </p:cNvPr>
          <p:cNvSpPr/>
          <p:nvPr/>
        </p:nvSpPr>
        <p:spPr>
          <a:xfrm>
            <a:off x="6679184" y="1621127"/>
            <a:ext cx="5512816" cy="3581809"/>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21E1F8D-21A1-8199-5792-C5C18B9F34D6}"/>
              </a:ext>
            </a:extLst>
          </p:cNvPr>
          <p:cNvPicPr>
            <a:picLocks noChangeAspect="1"/>
          </p:cNvPicPr>
          <p:nvPr/>
        </p:nvPicPr>
        <p:blipFill rotWithShape="1">
          <a:blip r:embed="rId2"/>
          <a:srcRect l="13241" r="25282"/>
          <a:stretch/>
        </p:blipFill>
        <p:spPr>
          <a:xfrm>
            <a:off x="8302383" y="191238"/>
            <a:ext cx="1375270" cy="1258076"/>
          </a:xfrm>
          <a:prstGeom prst="rect">
            <a:avLst/>
          </a:prstGeom>
        </p:spPr>
      </p:pic>
      <p:pic>
        <p:nvPicPr>
          <p:cNvPr id="5" name="Picture 4">
            <a:extLst>
              <a:ext uri="{FF2B5EF4-FFF2-40B4-BE49-F238E27FC236}">
                <a16:creationId xmlns:a16="http://schemas.microsoft.com/office/drawing/2014/main" id="{341C0823-4AFA-9245-3845-F1D49AF199B1}"/>
              </a:ext>
            </a:extLst>
          </p:cNvPr>
          <p:cNvPicPr>
            <a:picLocks noChangeAspect="1"/>
          </p:cNvPicPr>
          <p:nvPr/>
        </p:nvPicPr>
        <p:blipFill>
          <a:blip r:embed="rId3"/>
          <a:stretch>
            <a:fillRect/>
          </a:stretch>
        </p:blipFill>
        <p:spPr>
          <a:xfrm>
            <a:off x="1867333" y="73745"/>
            <a:ext cx="2975106" cy="2127688"/>
          </a:xfrm>
          <a:prstGeom prst="rect">
            <a:avLst/>
          </a:prstGeom>
        </p:spPr>
      </p:pic>
      <p:pic>
        <p:nvPicPr>
          <p:cNvPr id="10" name="Picture 9">
            <a:extLst>
              <a:ext uri="{FF2B5EF4-FFF2-40B4-BE49-F238E27FC236}">
                <a16:creationId xmlns:a16="http://schemas.microsoft.com/office/drawing/2014/main" id="{850B8EEC-B472-38BE-D361-06F2950A06AB}"/>
              </a:ext>
            </a:extLst>
          </p:cNvPr>
          <p:cNvPicPr>
            <a:picLocks noChangeAspect="1"/>
          </p:cNvPicPr>
          <p:nvPr/>
        </p:nvPicPr>
        <p:blipFill>
          <a:blip r:embed="rId4"/>
          <a:stretch>
            <a:fillRect/>
          </a:stretch>
        </p:blipFill>
        <p:spPr>
          <a:xfrm>
            <a:off x="4668638" y="2273363"/>
            <a:ext cx="932769" cy="2206959"/>
          </a:xfrm>
          <a:prstGeom prst="rect">
            <a:avLst/>
          </a:prstGeom>
        </p:spPr>
      </p:pic>
      <p:pic>
        <p:nvPicPr>
          <p:cNvPr id="11" name="Picture 10">
            <a:extLst>
              <a:ext uri="{FF2B5EF4-FFF2-40B4-BE49-F238E27FC236}">
                <a16:creationId xmlns:a16="http://schemas.microsoft.com/office/drawing/2014/main" id="{FFF0EAE5-15F5-AA35-B47B-B289979A0529}"/>
              </a:ext>
            </a:extLst>
          </p:cNvPr>
          <p:cNvPicPr>
            <a:picLocks noChangeAspect="1"/>
          </p:cNvPicPr>
          <p:nvPr/>
        </p:nvPicPr>
        <p:blipFill>
          <a:blip r:embed="rId5"/>
          <a:stretch>
            <a:fillRect/>
          </a:stretch>
        </p:blipFill>
        <p:spPr>
          <a:xfrm>
            <a:off x="874898" y="2273423"/>
            <a:ext cx="1524132" cy="2206943"/>
          </a:xfrm>
          <a:prstGeom prst="rect">
            <a:avLst/>
          </a:prstGeom>
        </p:spPr>
      </p:pic>
      <p:pic>
        <p:nvPicPr>
          <p:cNvPr id="12" name="Picture 11">
            <a:extLst>
              <a:ext uri="{FF2B5EF4-FFF2-40B4-BE49-F238E27FC236}">
                <a16:creationId xmlns:a16="http://schemas.microsoft.com/office/drawing/2014/main" id="{811B4088-EFF3-D0FD-C0A5-EF70A05618A4}"/>
              </a:ext>
            </a:extLst>
          </p:cNvPr>
          <p:cNvPicPr>
            <a:picLocks noChangeAspect="1"/>
          </p:cNvPicPr>
          <p:nvPr/>
        </p:nvPicPr>
        <p:blipFill rotWithShape="1">
          <a:blip r:embed="rId6"/>
          <a:srcRect t="4638" r="14705" b="7540"/>
          <a:stretch/>
        </p:blipFill>
        <p:spPr>
          <a:xfrm>
            <a:off x="2636397" y="4838566"/>
            <a:ext cx="1210301" cy="1786284"/>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9D12DAB6-7FE0-1BAF-303D-4E2F60F68E9F}"/>
              </a:ext>
            </a:extLst>
          </p:cNvPr>
          <p:cNvPicPr>
            <a:picLocks noChangeAspect="1"/>
          </p:cNvPicPr>
          <p:nvPr/>
        </p:nvPicPr>
        <p:blipFill rotWithShape="1">
          <a:blip r:embed="rId7"/>
          <a:srcRect l="15168" r="31739"/>
          <a:stretch/>
        </p:blipFill>
        <p:spPr>
          <a:xfrm>
            <a:off x="6907846" y="163609"/>
            <a:ext cx="1238281" cy="1313335"/>
          </a:xfrm>
          <a:prstGeom prst="rect">
            <a:avLst/>
          </a:prstGeom>
        </p:spPr>
      </p:pic>
      <p:pic>
        <p:nvPicPr>
          <p:cNvPr id="15" name="Picture 14">
            <a:extLst>
              <a:ext uri="{FF2B5EF4-FFF2-40B4-BE49-F238E27FC236}">
                <a16:creationId xmlns:a16="http://schemas.microsoft.com/office/drawing/2014/main" id="{3F57B534-2CF2-48CF-73B9-C8C808A32559}"/>
              </a:ext>
            </a:extLst>
          </p:cNvPr>
          <p:cNvPicPr>
            <a:picLocks noChangeAspect="1"/>
          </p:cNvPicPr>
          <p:nvPr/>
        </p:nvPicPr>
        <p:blipFill>
          <a:blip r:embed="rId8"/>
          <a:stretch>
            <a:fillRect/>
          </a:stretch>
        </p:blipFill>
        <p:spPr>
          <a:xfrm>
            <a:off x="2393851" y="2273393"/>
            <a:ext cx="911916" cy="2206944"/>
          </a:xfrm>
          <a:prstGeom prst="rect">
            <a:avLst/>
          </a:prstGeom>
        </p:spPr>
      </p:pic>
      <p:pic>
        <p:nvPicPr>
          <p:cNvPr id="16" name="Picture 15">
            <a:extLst>
              <a:ext uri="{FF2B5EF4-FFF2-40B4-BE49-F238E27FC236}">
                <a16:creationId xmlns:a16="http://schemas.microsoft.com/office/drawing/2014/main" id="{8BFE7A07-2DFA-321F-B77E-4C8A8786F50E}"/>
              </a:ext>
            </a:extLst>
          </p:cNvPr>
          <p:cNvPicPr>
            <a:picLocks noChangeAspect="1"/>
          </p:cNvPicPr>
          <p:nvPr/>
        </p:nvPicPr>
        <p:blipFill>
          <a:blip r:embed="rId9"/>
          <a:stretch>
            <a:fillRect/>
          </a:stretch>
        </p:blipFill>
        <p:spPr>
          <a:xfrm>
            <a:off x="3294204" y="2273363"/>
            <a:ext cx="1380068" cy="2206944"/>
          </a:xfrm>
          <a:prstGeom prst="rect">
            <a:avLst/>
          </a:prstGeom>
        </p:spPr>
      </p:pic>
      <p:pic>
        <p:nvPicPr>
          <p:cNvPr id="18" name="Picture 17" descr="A drawing of a person's head&#10;&#10;Description automatically generated with low confidence">
            <a:extLst>
              <a:ext uri="{FF2B5EF4-FFF2-40B4-BE49-F238E27FC236}">
                <a16:creationId xmlns:a16="http://schemas.microsoft.com/office/drawing/2014/main" id="{95F59277-970E-36D8-68F6-7DFDA297BB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3262" y="2273363"/>
            <a:ext cx="1678255" cy="2366560"/>
          </a:xfrm>
          <a:prstGeom prst="rect">
            <a:avLst/>
          </a:prstGeom>
          <a:solidFill>
            <a:srgbClr val="FFFFFF">
              <a:shade val="85000"/>
            </a:srgbClr>
          </a:solidFill>
          <a:ln w="190500" cap="rnd">
            <a:solidFill>
              <a:schemeClr val="tx1"/>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 name="Picture 19" descr="A drawing of a group of people&#10;&#10;Description automatically generated with low confidence">
            <a:extLst>
              <a:ext uri="{FF2B5EF4-FFF2-40B4-BE49-F238E27FC236}">
                <a16:creationId xmlns:a16="http://schemas.microsoft.com/office/drawing/2014/main" id="{BB1B1E01-F029-B9E1-F8D5-5E3F7A5118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4211" y="2430352"/>
            <a:ext cx="2048435" cy="1960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picture containing text, sketch, drawing, handwriting&#10;&#10;Description automatically generated">
            <a:extLst>
              <a:ext uri="{FF2B5EF4-FFF2-40B4-BE49-F238E27FC236}">
                <a16:creationId xmlns:a16="http://schemas.microsoft.com/office/drawing/2014/main" id="{DE89F1DE-8BA4-A313-503F-324695311AD7}"/>
              </a:ext>
            </a:extLst>
          </p:cNvPr>
          <p:cNvPicPr>
            <a:picLocks noChangeAspect="1"/>
          </p:cNvPicPr>
          <p:nvPr/>
        </p:nvPicPr>
        <p:blipFill rotWithShape="1">
          <a:blip r:embed="rId12">
            <a:extLst>
              <a:ext uri="{28A0092B-C50C-407E-A947-70E740481C1C}">
                <a14:useLocalDpi xmlns:a14="http://schemas.microsoft.com/office/drawing/2010/main" val="0"/>
              </a:ext>
            </a:extLst>
          </a:blip>
          <a:srcRect l="45138" t="9317" r="13424" b="5501"/>
          <a:stretch/>
        </p:blipFill>
        <p:spPr>
          <a:xfrm>
            <a:off x="9024348" y="2433995"/>
            <a:ext cx="1306611" cy="201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A picture containing cartoon, animation, graphic design, graphics&#10;&#10;Description automatically generated">
            <a:extLst>
              <a:ext uri="{FF2B5EF4-FFF2-40B4-BE49-F238E27FC236}">
                <a16:creationId xmlns:a16="http://schemas.microsoft.com/office/drawing/2014/main" id="{EB5A7F36-E737-0FAF-42A8-F9D0996B4D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26987" y="5408127"/>
            <a:ext cx="2150667" cy="1244677"/>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descr="A person wearing a mask&#10;&#10;Description automatically generated with low confidence">
            <a:extLst>
              <a:ext uri="{FF2B5EF4-FFF2-40B4-BE49-F238E27FC236}">
                <a16:creationId xmlns:a16="http://schemas.microsoft.com/office/drawing/2014/main" id="{A39DDF21-F357-985F-E9B7-7D89796E34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3485" y="5423194"/>
            <a:ext cx="2090970" cy="1214548"/>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descr="A person wearing a mask&#10;&#10;Description automatically generated with low confidence">
            <a:extLst>
              <a:ext uri="{FF2B5EF4-FFF2-40B4-BE49-F238E27FC236}">
                <a16:creationId xmlns:a16="http://schemas.microsoft.com/office/drawing/2014/main" id="{948C46A2-A0FF-EC3A-627E-9B7DE83E7E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10186" y="5431014"/>
            <a:ext cx="2082452" cy="1198905"/>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close-up of a video game&#10;&#10;Description automatically generated with low confidence">
            <a:extLst>
              <a:ext uri="{FF2B5EF4-FFF2-40B4-BE49-F238E27FC236}">
                <a16:creationId xmlns:a16="http://schemas.microsoft.com/office/drawing/2014/main" id="{E9A0561B-C7EF-B438-7EB5-97ABE042654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3882" y="183716"/>
            <a:ext cx="2000747" cy="1279830"/>
          </a:xfrm>
          <a:prstGeom prst="rect">
            <a:avLst/>
          </a:prstGeom>
        </p:spPr>
      </p:pic>
    </p:spTree>
    <p:extLst>
      <p:ext uri="{BB962C8B-B14F-4D97-AF65-F5344CB8AC3E}">
        <p14:creationId xmlns:p14="http://schemas.microsoft.com/office/powerpoint/2010/main" val="326180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A02060-1C74-CB3F-3284-E2A793D5E18F}"/>
              </a:ext>
            </a:extLst>
          </p:cNvPr>
          <p:cNvSpPr/>
          <p:nvPr/>
        </p:nvSpPr>
        <p:spPr>
          <a:xfrm>
            <a:off x="0" y="-11142"/>
            <a:ext cx="12192000" cy="685799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finger, clipart, hand, art&#10;&#10;Description automatically generated">
            <a:extLst>
              <a:ext uri="{FF2B5EF4-FFF2-40B4-BE49-F238E27FC236}">
                <a16:creationId xmlns:a16="http://schemas.microsoft.com/office/drawing/2014/main" id="{DBC307FB-A7EF-D481-092B-988E80E166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59" b="97593" l="10000" r="90000">
                        <a14:foregroundMark x1="58333" y1="5556" x2="70729" y2="3148"/>
                        <a14:foregroundMark x1="70729" y1="3148" x2="63854" y2="24259"/>
                        <a14:foregroundMark x1="63854" y1="24259" x2="65729" y2="49444"/>
                        <a14:foregroundMark x1="65729" y1="49444" x2="63750" y2="60185"/>
                        <a14:foregroundMark x1="63750" y1="60185" x2="51563" y2="74630"/>
                        <a14:foregroundMark x1="51563" y1="74630" x2="46250" y2="75556"/>
                        <a14:foregroundMark x1="46250" y1="75556" x2="49896" y2="59815"/>
                        <a14:foregroundMark x1="49896" y1="59815" x2="48646" y2="44444"/>
                        <a14:foregroundMark x1="48646" y1="44444" x2="46771" y2="53333"/>
                        <a14:foregroundMark x1="46771" y1="53333" x2="48542" y2="67222"/>
                        <a14:foregroundMark x1="48542" y1="67222" x2="41771" y2="75185"/>
                        <a14:foregroundMark x1="41771" y1="75185" x2="39063" y2="86111"/>
                        <a14:foregroundMark x1="39063" y1="86111" x2="48646" y2="87222"/>
                        <a14:foregroundMark x1="48646" y1="87222" x2="54896" y2="97593"/>
                        <a14:foregroundMark x1="54896" y1="97593" x2="64271" y2="74259"/>
                        <a14:foregroundMark x1="64271" y1="74259" x2="64479" y2="70741"/>
                        <a14:foregroundMark x1="58542" y1="28519" x2="56354" y2="18704"/>
                        <a14:foregroundMark x1="56354" y1="18704" x2="60313" y2="11667"/>
                        <a14:foregroundMark x1="60313" y1="11667" x2="71250" y2="9630"/>
                        <a14:foregroundMark x1="71250" y1="9630" x2="66771" y2="3148"/>
                        <a14:foregroundMark x1="66771" y1="3148" x2="61146" y2="4259"/>
                        <a14:foregroundMark x1="61146" y1="4259" x2="59896" y2="27037"/>
                        <a14:foregroundMark x1="59896" y1="27037" x2="61875" y2="55370"/>
                        <a14:foregroundMark x1="61875" y1="55370" x2="59167" y2="68889"/>
                        <a14:foregroundMark x1="59167" y1="68889" x2="57396" y2="72037"/>
                        <a14:foregroundMark x1="47708" y1="61296" x2="47813" y2="35556"/>
                        <a14:foregroundMark x1="47813" y1="35556" x2="48021" y2="34630"/>
                      </a14:backgroundRemoval>
                    </a14:imgEffect>
                  </a14:imgLayer>
                </a14:imgProps>
              </a:ext>
              <a:ext uri="{28A0092B-C50C-407E-A947-70E740481C1C}">
                <a14:useLocalDpi xmlns:a14="http://schemas.microsoft.com/office/drawing/2010/main" val="0"/>
              </a:ext>
            </a:extLst>
          </a:blip>
          <a:srcRect l="28254" r="20532"/>
          <a:stretch/>
        </p:blipFill>
        <p:spPr>
          <a:xfrm>
            <a:off x="6937182" y="671502"/>
            <a:ext cx="5632731" cy="6186497"/>
          </a:xfrm>
          <a:prstGeom prst="rect">
            <a:avLst/>
          </a:prstGeom>
        </p:spPr>
      </p:pic>
      <p:sp>
        <p:nvSpPr>
          <p:cNvPr id="14" name="Rectangle 13">
            <a:extLst>
              <a:ext uri="{FF2B5EF4-FFF2-40B4-BE49-F238E27FC236}">
                <a16:creationId xmlns:a16="http://schemas.microsoft.com/office/drawing/2014/main" id="{96394130-3FB6-044C-4833-3F302717D669}"/>
              </a:ext>
            </a:extLst>
          </p:cNvPr>
          <p:cNvSpPr/>
          <p:nvPr/>
        </p:nvSpPr>
        <p:spPr>
          <a:xfrm>
            <a:off x="8485973" y="412754"/>
            <a:ext cx="4153256" cy="9742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A062020-EA7A-4034-ED5C-5B8D4ACF8E9B}"/>
              </a:ext>
            </a:extLst>
          </p:cNvPr>
          <p:cNvSpPr>
            <a:spLocks noGrp="1"/>
          </p:cNvSpPr>
          <p:nvPr>
            <p:ph idx="1"/>
          </p:nvPr>
        </p:nvSpPr>
        <p:spPr>
          <a:xfrm>
            <a:off x="7119682" y="151259"/>
            <a:ext cx="4902807" cy="1791840"/>
          </a:xfrm>
          <a:solidFill>
            <a:srgbClr val="7030A0"/>
          </a:solidFill>
          <a:ln>
            <a:solidFill>
              <a:schemeClr val="accent2"/>
            </a:solidFill>
          </a:ln>
        </p:spPr>
        <p:style>
          <a:lnRef idx="2">
            <a:schemeClr val="accent1"/>
          </a:lnRef>
          <a:fillRef idx="1">
            <a:schemeClr val="lt1"/>
          </a:fillRef>
          <a:effectRef idx="0">
            <a:schemeClr val="accent1"/>
          </a:effectRef>
          <a:fontRef idx="minor">
            <a:schemeClr val="dk1"/>
          </a:fontRef>
        </p:style>
        <p:txBody>
          <a:bodyPr>
            <a:normAutofit fontScale="92500"/>
          </a:bodyPr>
          <a:lstStyle/>
          <a:p>
            <a:r>
              <a:rPr lang="en-US" sz="1400" b="1" i="1" u="sng" dirty="0">
                <a:solidFill>
                  <a:schemeClr val="accent2"/>
                </a:solidFill>
              </a:rPr>
              <a:t>Name</a:t>
            </a:r>
            <a:r>
              <a:rPr lang="en-US" sz="1400" b="1" i="1" dirty="0">
                <a:solidFill>
                  <a:schemeClr val="accent2"/>
                </a:solidFill>
              </a:rPr>
              <a:t>: </a:t>
            </a:r>
            <a:r>
              <a:rPr lang="en-US" sz="1400" dirty="0">
                <a:solidFill>
                  <a:schemeClr val="accent2"/>
                </a:solidFill>
              </a:rPr>
              <a:t>Veronica Cruz</a:t>
            </a:r>
          </a:p>
          <a:p>
            <a:r>
              <a:rPr lang="en-US" sz="1400" b="1" i="1" u="sng" dirty="0">
                <a:solidFill>
                  <a:schemeClr val="accent2"/>
                </a:solidFill>
              </a:rPr>
              <a:t>Age</a:t>
            </a:r>
            <a:r>
              <a:rPr lang="en-US" sz="1400" b="1" dirty="0">
                <a:solidFill>
                  <a:schemeClr val="accent2"/>
                </a:solidFill>
              </a:rPr>
              <a:t>: </a:t>
            </a:r>
            <a:r>
              <a:rPr lang="en-US" sz="1400" dirty="0">
                <a:solidFill>
                  <a:schemeClr val="accent2"/>
                </a:solidFill>
              </a:rPr>
              <a:t>20</a:t>
            </a:r>
          </a:p>
          <a:p>
            <a:r>
              <a:rPr lang="en-US" sz="1400" b="1" i="1" u="sng" dirty="0">
                <a:solidFill>
                  <a:schemeClr val="accent2"/>
                </a:solidFill>
              </a:rPr>
              <a:t>Powers</a:t>
            </a:r>
            <a:r>
              <a:rPr lang="en-US" sz="1400" b="1" i="1" dirty="0">
                <a:solidFill>
                  <a:schemeClr val="accent2"/>
                </a:solidFill>
              </a:rPr>
              <a:t>: </a:t>
            </a:r>
            <a:r>
              <a:rPr lang="en-US" sz="1400" dirty="0">
                <a:solidFill>
                  <a:schemeClr val="accent2"/>
                </a:solidFill>
              </a:rPr>
              <a:t>Generate energy blasts from her body, altering this power in many different forms of projectiles: from rapid fire, shotguns, snipe, beams,  She can also control the power of the delivery, from stun to disintegration.  Use of the power requires more charging for higher levels. Expert fighting skill and a near inhuman agility due to years of her mercenary training since childhood.</a:t>
            </a:r>
          </a:p>
          <a:p>
            <a:endParaRPr lang="en-GB" dirty="0"/>
          </a:p>
        </p:txBody>
      </p:sp>
      <p:sp>
        <p:nvSpPr>
          <p:cNvPr id="4" name="TextBox 3">
            <a:extLst>
              <a:ext uri="{FF2B5EF4-FFF2-40B4-BE49-F238E27FC236}">
                <a16:creationId xmlns:a16="http://schemas.microsoft.com/office/drawing/2014/main" id="{1F71CC82-5584-9C86-BDD0-80EFB4D5D3CF}"/>
              </a:ext>
            </a:extLst>
          </p:cNvPr>
          <p:cNvSpPr txBox="1"/>
          <p:nvPr/>
        </p:nvSpPr>
        <p:spPr>
          <a:xfrm>
            <a:off x="109348" y="4428219"/>
            <a:ext cx="6827834" cy="2246769"/>
          </a:xfrm>
          <a:prstGeom prst="rect">
            <a:avLst/>
          </a:prstGeom>
          <a:solidFill>
            <a:schemeClr val="accent2"/>
          </a:solidFill>
          <a:ln>
            <a:solidFill>
              <a:srgbClr val="7030A0"/>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400" b="1" i="1" u="sng" dirty="0">
                <a:solidFill>
                  <a:srgbClr val="7030A0"/>
                </a:solidFill>
              </a:rPr>
              <a:t>Animation Information</a:t>
            </a:r>
            <a:r>
              <a:rPr lang="en-US" sz="1400" b="1" dirty="0">
                <a:solidFill>
                  <a:srgbClr val="7030A0"/>
                </a:solidFill>
              </a:rPr>
              <a:t>:  </a:t>
            </a:r>
            <a:r>
              <a:rPr lang="en-US" sz="1400" dirty="0">
                <a:solidFill>
                  <a:srgbClr val="7030A0"/>
                </a:solidFill>
              </a:rPr>
              <a:t>Unlike the others Blaster Woman is precisely trained for every real combat scenario. She fights with great skill and if hit is very quick to recover and immediately retaliate. Her abilities make her a ‘</a:t>
            </a:r>
            <a:r>
              <a:rPr lang="en-US" sz="1400" i="1" dirty="0">
                <a:solidFill>
                  <a:srgbClr val="7030A0"/>
                </a:solidFill>
              </a:rPr>
              <a:t>run and gun combatant</a:t>
            </a:r>
            <a:r>
              <a:rPr lang="en-US" sz="1400" dirty="0">
                <a:solidFill>
                  <a:srgbClr val="7030A0"/>
                </a:solidFill>
              </a:rPr>
              <a:t>’, e.g.: back flipping off walls while keeping her foe pinned down with her own cover fire. Her hand-to-hand combat is vastly better than the other two characters with more agility incorporating round house kicks and her specialty of a rising kick after an uppercut. </a:t>
            </a:r>
          </a:p>
          <a:p>
            <a:r>
              <a:rPr lang="en-US" sz="1400" dirty="0">
                <a:solidFill>
                  <a:srgbClr val="7030A0"/>
                </a:solidFill>
              </a:rPr>
              <a:t>Her training has given her a laser like focus on the mission and she is not afraid to hurt anyone who gets in her way. However, she is prone to frustration and rage, leaving her to at times act sloppily which is out of character. She is also struggling to find her place in the world and how to live now that she is free for the first time in her life. </a:t>
            </a:r>
          </a:p>
        </p:txBody>
      </p:sp>
      <p:sp>
        <p:nvSpPr>
          <p:cNvPr id="5" name="TextBox 4">
            <a:extLst>
              <a:ext uri="{FF2B5EF4-FFF2-40B4-BE49-F238E27FC236}">
                <a16:creationId xmlns:a16="http://schemas.microsoft.com/office/drawing/2014/main" id="{7734C3C5-63E1-464B-2C29-78B6FCFAA23F}"/>
              </a:ext>
            </a:extLst>
          </p:cNvPr>
          <p:cNvSpPr txBox="1"/>
          <p:nvPr/>
        </p:nvSpPr>
        <p:spPr>
          <a:xfrm>
            <a:off x="109348" y="3417858"/>
            <a:ext cx="6896202" cy="954107"/>
          </a:xfrm>
          <a:prstGeom prst="rect">
            <a:avLst/>
          </a:prstGeom>
          <a:solidFill>
            <a:srgbClr val="7030A0"/>
          </a:solidFill>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u="sng" dirty="0">
                <a:solidFill>
                  <a:schemeClr val="accent2"/>
                </a:solidFill>
              </a:rPr>
              <a:t>Design</a:t>
            </a:r>
            <a:r>
              <a:rPr lang="en-US" sz="1400" b="1" dirty="0">
                <a:solidFill>
                  <a:schemeClr val="accent2"/>
                </a:solidFill>
              </a:rPr>
              <a:t>: </a:t>
            </a:r>
            <a:r>
              <a:rPr lang="en-US" sz="1400" dirty="0">
                <a:solidFill>
                  <a:schemeClr val="accent2"/>
                </a:solidFill>
              </a:rPr>
              <a:t>As with the character Density, the simple look is mean to be both eye-catching and easy to understand. The costume reflects that wore by the sliver age comic villains, with the iconic skull make up tying her back to her role as a gun for hire.  This combined with her ‘punk’ hair style, gives the character a more aggressive look. </a:t>
            </a:r>
            <a:endParaRPr lang="en-GB" sz="1400" dirty="0">
              <a:solidFill>
                <a:schemeClr val="accent2"/>
              </a:solidFill>
            </a:endParaRPr>
          </a:p>
        </p:txBody>
      </p:sp>
      <p:sp>
        <p:nvSpPr>
          <p:cNvPr id="7" name="TextBox 6">
            <a:extLst>
              <a:ext uri="{FF2B5EF4-FFF2-40B4-BE49-F238E27FC236}">
                <a16:creationId xmlns:a16="http://schemas.microsoft.com/office/drawing/2014/main" id="{04B13680-DDA3-18F1-48F4-B634A875A87E}"/>
              </a:ext>
            </a:extLst>
          </p:cNvPr>
          <p:cNvSpPr txBox="1"/>
          <p:nvPr/>
        </p:nvSpPr>
        <p:spPr>
          <a:xfrm>
            <a:off x="284574" y="272197"/>
            <a:ext cx="6733034" cy="2862322"/>
          </a:xfrm>
          <a:prstGeom prst="rect">
            <a:avLst/>
          </a:prstGeom>
          <a:ln>
            <a:solidFill>
              <a:srgbClr val="7030A0"/>
            </a:solidFill>
          </a:ln>
          <a:scene3d>
            <a:camera prst="perspectiveRight"/>
            <a:lightRig rig="threePt" dir="t"/>
          </a:scene3d>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solidFill>
                  <a:srgbClr val="7030A0"/>
                </a:solidFill>
              </a:rPr>
              <a:t>Not all the details of Veronica Cruz’s past are known by agencies like CIA and MI6. They know she was once a street orphan brought up in the back alleys of Mexico City.  At the age of seven she was recruited by an illegal arms group, developing her to become their ultimate gun for hire. They know at some point she escaped, most likely killing the people who experimented and tortured her for years.  However, even with what little is know about her life, one thing remains, she is a highly skilled and dangerous global mercenary whose tasks are completed to a rigorous professional standard not making her a lucrative living but eases the pain of her tortured soul. </a:t>
            </a:r>
            <a:endParaRPr lang="en-GB" b="1" dirty="0">
              <a:solidFill>
                <a:srgbClr val="7030A0"/>
              </a:solidFill>
            </a:endParaRPr>
          </a:p>
        </p:txBody>
      </p:sp>
      <p:sp>
        <p:nvSpPr>
          <p:cNvPr id="8" name="TextBox 7">
            <a:extLst>
              <a:ext uri="{FF2B5EF4-FFF2-40B4-BE49-F238E27FC236}">
                <a16:creationId xmlns:a16="http://schemas.microsoft.com/office/drawing/2014/main" id="{B9E23BDC-F798-B8E8-F168-951394891308}"/>
              </a:ext>
            </a:extLst>
          </p:cNvPr>
          <p:cNvSpPr txBox="1"/>
          <p:nvPr/>
        </p:nvSpPr>
        <p:spPr>
          <a:xfrm>
            <a:off x="7648486" y="4432723"/>
            <a:ext cx="4767129" cy="1569660"/>
          </a:xfrm>
          <a:prstGeom prst="rect">
            <a:avLst/>
          </a:prstGeom>
          <a:noFill/>
        </p:spPr>
        <p:txBody>
          <a:bodyPr wrap="square" rtlCol="0">
            <a:spAutoFit/>
          </a:bodyPr>
          <a:lstStyle/>
          <a:p>
            <a:r>
              <a:rPr lang="en-US" sz="9600" dirty="0">
                <a:ln>
                  <a:solidFill>
                    <a:srgbClr val="7030A0"/>
                  </a:solidFill>
                </a:ln>
                <a:solidFill>
                  <a:schemeClr val="accent2"/>
                </a:solidFill>
                <a:latin typeface="Aharoni" panose="02010803020104030203" pitchFamily="2" charset="-79"/>
                <a:cs typeface="Aharoni" panose="02010803020104030203" pitchFamily="2" charset="-79"/>
              </a:rPr>
              <a:t>B</a:t>
            </a:r>
            <a:r>
              <a:rPr lang="en-US" sz="9600" dirty="0">
                <a:ln>
                  <a:solidFill>
                    <a:srgbClr val="7030A0"/>
                  </a:solidFill>
                </a:ln>
                <a:solidFill>
                  <a:schemeClr val="accent2"/>
                </a:solidFill>
                <a:latin typeface="+mn-lt"/>
                <a:cs typeface="Aharoni" panose="02010803020104030203" pitchFamily="2" charset="-79"/>
              </a:rPr>
              <a:t>laster</a:t>
            </a:r>
            <a:endParaRPr lang="en-GB" sz="9600" dirty="0"/>
          </a:p>
        </p:txBody>
      </p:sp>
      <p:sp>
        <p:nvSpPr>
          <p:cNvPr id="2" name="Title 1">
            <a:extLst>
              <a:ext uri="{FF2B5EF4-FFF2-40B4-BE49-F238E27FC236}">
                <a16:creationId xmlns:a16="http://schemas.microsoft.com/office/drawing/2014/main" id="{458CC967-5489-8179-AB2B-744A0D16DF49}"/>
              </a:ext>
            </a:extLst>
          </p:cNvPr>
          <p:cNvSpPr>
            <a:spLocks noGrp="1"/>
          </p:cNvSpPr>
          <p:nvPr>
            <p:ph type="title"/>
          </p:nvPr>
        </p:nvSpPr>
        <p:spPr>
          <a:xfrm>
            <a:off x="7287427" y="4834656"/>
            <a:ext cx="5351802" cy="1610590"/>
          </a:xfrm>
        </p:spPr>
        <p:txBody>
          <a:bodyPr>
            <a:normAutofit fontScale="90000"/>
            <a:scene3d>
              <a:camera prst="perspectiveContrastingRightFacing"/>
              <a:lightRig rig="threePt" dir="t"/>
            </a:scene3d>
          </a:bodyPr>
          <a:lstStyle/>
          <a:p>
            <a:pPr>
              <a:lnSpc>
                <a:spcPct val="100000"/>
              </a:lnSpc>
            </a:pPr>
            <a:br>
              <a:rPr lang="en-US" dirty="0">
                <a:latin typeface="Aharoni" panose="02010803020104030203" pitchFamily="2" charset="-79"/>
                <a:cs typeface="Aharoni" panose="02010803020104030203" pitchFamily="2" charset="-79"/>
              </a:rPr>
            </a:br>
            <a:r>
              <a:rPr lang="en-US" dirty="0">
                <a:solidFill>
                  <a:schemeClr val="accent1"/>
                </a:solidFill>
                <a:latin typeface="Aharoni" panose="02010803020104030203" pitchFamily="2" charset="-79"/>
                <a:cs typeface="Aharoni" panose="02010803020104030203" pitchFamily="2" charset="-79"/>
              </a:rPr>
              <a:t>    </a:t>
            </a:r>
            <a:r>
              <a:rPr lang="en-US" sz="10700" dirty="0">
                <a:ln>
                  <a:solidFill>
                    <a:schemeClr val="accent2"/>
                  </a:solidFill>
                </a:ln>
                <a:solidFill>
                  <a:srgbClr val="7030A0"/>
                </a:solidFill>
                <a:latin typeface="Aharoni" panose="02010803020104030203" pitchFamily="2" charset="-79"/>
                <a:cs typeface="Aharoni" panose="02010803020104030203" pitchFamily="2" charset="-79"/>
              </a:rPr>
              <a:t>W</a:t>
            </a:r>
            <a:r>
              <a:rPr lang="en-US" sz="10700" dirty="0">
                <a:ln>
                  <a:solidFill>
                    <a:schemeClr val="accent2"/>
                  </a:solidFill>
                </a:ln>
                <a:solidFill>
                  <a:srgbClr val="7030A0"/>
                </a:solidFill>
                <a:latin typeface="+mn-lt"/>
                <a:cs typeface="Aharoni" panose="02010803020104030203" pitchFamily="2" charset="-79"/>
              </a:rPr>
              <a:t>oman</a:t>
            </a:r>
            <a:endParaRPr lang="en-GB" sz="10700" dirty="0">
              <a:ln>
                <a:solidFill>
                  <a:schemeClr val="accent2"/>
                </a:solidFill>
              </a:ln>
              <a:solidFill>
                <a:srgbClr val="7030A0"/>
              </a:solidFill>
              <a:latin typeface="+mn-lt"/>
              <a:cs typeface="Aharoni" panose="02010803020104030203" pitchFamily="2" charset="-79"/>
            </a:endParaRPr>
          </a:p>
        </p:txBody>
      </p:sp>
    </p:spTree>
    <p:extLst>
      <p:ext uri="{BB962C8B-B14F-4D97-AF65-F5344CB8AC3E}">
        <p14:creationId xmlns:p14="http://schemas.microsoft.com/office/powerpoint/2010/main" val="1448896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2039</TotalTime>
  <Words>2315</Words>
  <Application>Microsoft Office PowerPoint</Application>
  <PresentationFormat>Widescreen</PresentationFormat>
  <Paragraphs>71</Paragraphs>
  <Slides>14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Adobe Gothic Std B</vt:lpstr>
      <vt:lpstr>Adobe Song Std L</vt:lpstr>
      <vt:lpstr>Batang</vt:lpstr>
      <vt:lpstr>Adobe Hebrew</vt:lpstr>
      <vt:lpstr>Aharoni</vt:lpstr>
      <vt:lpstr>Arial</vt:lpstr>
      <vt:lpstr>Baguet Script</vt:lpstr>
      <vt:lpstr>Calibri</vt:lpstr>
      <vt:lpstr>Calibri Light</vt:lpstr>
      <vt:lpstr>Fairwater Script</vt:lpstr>
      <vt:lpstr>Office Theme</vt:lpstr>
      <vt:lpstr>PowerPoint Presentation</vt:lpstr>
      <vt:lpstr>Table  of Contents</vt:lpstr>
      <vt:lpstr>Rory E. Martin</vt:lpstr>
      <vt:lpstr>PowerPoint Presentation</vt:lpstr>
      <vt:lpstr>Density</vt:lpstr>
      <vt:lpstr>PowerPoint Presentation</vt:lpstr>
      <vt:lpstr>Attractor</vt:lpstr>
      <vt:lpstr>PowerPoint Presentation</vt:lpstr>
      <vt:lpstr>     Woman</vt:lpstr>
      <vt:lpstr>PowerPoint Presentation</vt:lpstr>
      <vt:lpstr>PowerPoint Presentation</vt:lpstr>
      <vt:lpstr>Environmental Assets</vt:lpstr>
      <vt:lpstr>Show Case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Martin</dc:creator>
  <cp:lastModifiedBy>Rory Martin</cp:lastModifiedBy>
  <cp:revision>49</cp:revision>
  <dcterms:created xsi:type="dcterms:W3CDTF">2023-05-10T11:32:02Z</dcterms:created>
  <dcterms:modified xsi:type="dcterms:W3CDTF">2023-05-20T15:26:19Z</dcterms:modified>
</cp:coreProperties>
</file>