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embeddedFontLst>
    <p:embeddedFont>
      <p:font typeface="Comfortaa SemiBold"/>
      <p:regular r:id="rId49"/>
      <p:bold r:id="rId50"/>
    </p:embeddedFont>
    <p:embeddedFont>
      <p:font typeface="Comfortaa Medium"/>
      <p:regular r:id="rId51"/>
      <p:bold r:id="rId52"/>
    </p:embeddedFont>
    <p:embeddedFont>
      <p:font typeface="Comfortaa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Comfortaa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omfortaaMedium-regular.fntdata"/><Relationship Id="rId50" Type="http://schemas.openxmlformats.org/officeDocument/2006/relationships/font" Target="fonts/ComfortaaSemiBold-bold.fntdata"/><Relationship Id="rId53" Type="http://schemas.openxmlformats.org/officeDocument/2006/relationships/font" Target="fonts/Comfortaa-regular.fntdata"/><Relationship Id="rId52" Type="http://schemas.openxmlformats.org/officeDocument/2006/relationships/font" Target="fonts/Comfortaa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Comforta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59de2953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59de2953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59de2953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59de2953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72eb6cd9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72eb6cd9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72eb6cd9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72eb6cd9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72eb6cd9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72eb6cd9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72eb6cd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72eb6cd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59de2953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59de2953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59de2953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59de2953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59de2953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59de2953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7afde402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07afde402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59de2953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59de2953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7afde402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7afde402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7afde402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7afde402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7afde402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7afde402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59de2953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059de2953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72eb6cd95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72eb6cd95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59de2953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59de2953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07afde402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07afde402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7afde402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7afde402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72eb6cc8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72eb6cc8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59de2953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59de2953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59de2953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059de2953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7afde402a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7afde402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7afde402a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7afde402a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7afde402a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07afde402a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7afde402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07afde402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7afde402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07afde402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72eb6cd95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72eb6cd95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7afde402a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7afde402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59de2953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059de2953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7afde402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07afde402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7afde402a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7afde402a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07afde40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07afde40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7afde402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07afde402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59de2953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059de2953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59de2953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059de2953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7afde402a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7afde402a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59de2953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59de2953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59de2953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059de2953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7afde402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7afde402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59de2953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59de2953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72eb6cc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72eb6cc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aDHA7K3opS4" TargetMode="External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7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g"/><Relationship Id="rId4" Type="http://schemas.openxmlformats.org/officeDocument/2006/relationships/image" Target="../media/image43.jpg"/><Relationship Id="rId5" Type="http://schemas.openxmlformats.org/officeDocument/2006/relationships/image" Target="../media/image42.jpg"/><Relationship Id="rId6" Type="http://schemas.openxmlformats.org/officeDocument/2006/relationships/image" Target="../media/image3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Relationship Id="rId5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jpg"/><Relationship Id="rId4" Type="http://schemas.openxmlformats.org/officeDocument/2006/relationships/image" Target="../media/image54.jpg"/><Relationship Id="rId5" Type="http://schemas.openxmlformats.org/officeDocument/2006/relationships/image" Target="../media/image60.jpg"/><Relationship Id="rId6" Type="http://schemas.openxmlformats.org/officeDocument/2006/relationships/image" Target="../media/image55.jpg"/><Relationship Id="rId7" Type="http://schemas.openxmlformats.org/officeDocument/2006/relationships/image" Target="../media/image58.jpg"/><Relationship Id="rId8" Type="http://schemas.openxmlformats.org/officeDocument/2006/relationships/image" Target="../media/image5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jpg"/><Relationship Id="rId4" Type="http://schemas.openxmlformats.org/officeDocument/2006/relationships/image" Target="../media/image75.jpg"/><Relationship Id="rId5" Type="http://schemas.openxmlformats.org/officeDocument/2006/relationships/image" Target="../media/image6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3.jpg"/><Relationship Id="rId4" Type="http://schemas.openxmlformats.org/officeDocument/2006/relationships/image" Target="../media/image6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youtube.com/watch?v=NJlhDi3UliQ" TargetMode="External"/><Relationship Id="rId4" Type="http://schemas.openxmlformats.org/officeDocument/2006/relationships/image" Target="../media/image7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34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6" Type="http://schemas.openxmlformats.org/officeDocument/2006/relationships/image" Target="../media/image18.jpg"/><Relationship Id="rId7" Type="http://schemas.openxmlformats.org/officeDocument/2006/relationships/image" Target="../media/image10.jpg"/><Relationship Id="rId8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Relationship Id="rId6" Type="http://schemas.openxmlformats.org/officeDocument/2006/relationships/image" Target="../media/image25.jpg"/><Relationship Id="rId7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8584" l="16391" r="20345" t="12506"/>
          <a:stretch/>
        </p:blipFill>
        <p:spPr>
          <a:xfrm>
            <a:off x="2445450" y="627350"/>
            <a:ext cx="4253099" cy="30089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903300" y="3746600"/>
            <a:ext cx="733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00344D"/>
                </a:solidFill>
                <a:latin typeface="Comfortaa"/>
                <a:ea typeface="Comfortaa"/>
                <a:cs typeface="Comfortaa"/>
                <a:sym typeface="Comfortaa"/>
              </a:rPr>
              <a:t>Semester 1 - IxD301</a:t>
            </a:r>
            <a:endParaRPr b="1" sz="2500">
              <a:solidFill>
                <a:srgbClr val="00344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Getting familiar with Webflow…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500" y="1310988"/>
            <a:ext cx="4959002" cy="309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 SemiBold"/>
                <a:ea typeface="Comfortaa SemiBold"/>
                <a:cs typeface="Comfortaa SemiBold"/>
                <a:sym typeface="Comfortaa SemiBold"/>
              </a:rPr>
              <a:t>M</a:t>
            </a:r>
            <a:r>
              <a:rPr lang="en-GB">
                <a:latin typeface="Comfortaa SemiBold"/>
                <a:ea typeface="Comfortaa SemiBold"/>
                <a:cs typeface="Comfortaa SemiBold"/>
                <a:sym typeface="Comfortaa SemiBold"/>
              </a:rPr>
              <a:t>y site so far…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675" y="1155627"/>
            <a:ext cx="6449577" cy="352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675" y="1152477"/>
            <a:ext cx="6449577" cy="35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675" y="1155627"/>
            <a:ext cx="6449577" cy="352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0675" y="1154052"/>
            <a:ext cx="6449577" cy="352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2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38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82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E9CB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/>
        </p:nvSpPr>
        <p:spPr>
          <a:xfrm>
            <a:off x="1863900" y="4475875"/>
            <a:ext cx="54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https://youtu.be/aDHA7K3opS4</a:t>
            </a:r>
            <a:endParaRPr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63" name="Google Shape;163;p27" title="Emma's Portfolio Sit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9200" y="301675"/>
            <a:ext cx="5565600" cy="41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 SemiBold"/>
                <a:ea typeface="Comfortaa SemiBold"/>
                <a:cs typeface="Comfortaa SemiBold"/>
                <a:sym typeface="Comfortaa SemiBold"/>
              </a:rPr>
              <a:t>Portfolio site reflection…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am really happy 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with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how my portfolio turned out. There are some minor adjustments that I need to adjust. I am excited to keep broadening my site, through adding ongoing projects.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am really loving using WebFlow and feel that it was a great way for me to build my confidence.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just need to work on my approach to responsive design, which I am going to work on over the christmas break.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/>
        </p:nvSpPr>
        <p:spPr>
          <a:xfrm>
            <a:off x="-133675" y="2202300"/>
            <a:ext cx="9357900" cy="73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344D"/>
                </a:solidFill>
                <a:latin typeface="Comfortaa"/>
                <a:ea typeface="Comfortaa"/>
                <a:cs typeface="Comfortaa"/>
                <a:sym typeface="Comfortaa"/>
              </a:rPr>
              <a:t>The Elements Project…</a:t>
            </a:r>
            <a:endParaRPr sz="3600">
              <a:solidFill>
                <a:srgbClr val="00344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96675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Idea Generation…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900" y="1873723"/>
            <a:ext cx="3034600" cy="114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9900" y="318524"/>
            <a:ext cx="3034602" cy="148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9901" y="3087247"/>
            <a:ext cx="3034598" cy="1737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5256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Idea Generation…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13150"/>
            <a:ext cx="3436048" cy="431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-93575" y="2150850"/>
            <a:ext cx="9371100" cy="84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3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344D"/>
                </a:solidFill>
                <a:latin typeface="Comfortaa"/>
                <a:ea typeface="Comfortaa"/>
                <a:cs typeface="Comfortaa"/>
                <a:sym typeface="Comfortaa"/>
              </a:rPr>
              <a:t>My portfolio site…</a:t>
            </a:r>
            <a:endParaRPr b="1">
              <a:solidFill>
                <a:srgbClr val="00344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1140525" y="207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Inspiration…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00" y="2787975"/>
            <a:ext cx="2356925" cy="21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273" y="183762"/>
            <a:ext cx="1857350" cy="253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9478" y="3001243"/>
            <a:ext cx="1568301" cy="130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9469" y="578763"/>
            <a:ext cx="2576732" cy="236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525600" y="207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Inspiration…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072" y="2629494"/>
            <a:ext cx="2385828" cy="149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575" y="2629494"/>
            <a:ext cx="2385828" cy="149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3549" y="1020313"/>
            <a:ext cx="2385828" cy="149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0072" y="1020313"/>
            <a:ext cx="2385828" cy="1493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926650" y="2058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Finding a style</a:t>
            </a: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91" y="257776"/>
            <a:ext cx="3485776" cy="462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311700" y="779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Who is it for? User Personas and Research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512225" y="2141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I chose the target audience “Students, between the age 14-18”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fortaa"/>
              <a:buChar char="-"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GCSE &amp; A-Level 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fortaa"/>
              <a:buChar char="-"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Interactive app for the iPad which would benefit visual learners when learning about the </a:t>
            </a: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periodic table of elements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Who is it for? User Personas and Research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199" y="1677238"/>
            <a:ext cx="3292173" cy="18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 txBox="1"/>
          <p:nvPr/>
        </p:nvSpPr>
        <p:spPr>
          <a:xfrm>
            <a:off x="668425" y="1940713"/>
            <a:ext cx="3703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Char char="●"/>
            </a:pPr>
            <a:r>
              <a:rPr lang="en-GB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User Interviews (Students and Teacher)</a:t>
            </a:r>
            <a:endParaRPr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Char char="●"/>
            </a:pPr>
            <a:r>
              <a:rPr lang="en-GB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Research on visual learners</a:t>
            </a:r>
            <a:endParaRPr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Char char="●"/>
            </a:pPr>
            <a:r>
              <a:rPr lang="en-GB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Survey for GCSE/A level students on their personal opinion and experience of the periodic table.</a:t>
            </a:r>
            <a:endParaRPr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726125" y="2089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Content Mapping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529" y="40550"/>
            <a:ext cx="3523001" cy="50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498875" y="22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User Flows 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025" y="398475"/>
            <a:ext cx="5658926" cy="434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E9CB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51" y="384999"/>
            <a:ext cx="7558554" cy="43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E9CB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 rot="-5400000">
            <a:off x="-3346175" y="22854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Content Curation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400" y="2956028"/>
            <a:ext cx="6263551" cy="186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298" y="323902"/>
            <a:ext cx="1710642" cy="248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3402" y="323900"/>
            <a:ext cx="4229912" cy="248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Wireframes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57" name="Google Shape;25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3767" y="1229725"/>
            <a:ext cx="1344588" cy="189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050" y="1229725"/>
            <a:ext cx="1395999" cy="189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8356" y="1229725"/>
            <a:ext cx="1226340" cy="18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3773" y="3090225"/>
            <a:ext cx="2526227" cy="17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4688" y="1229725"/>
            <a:ext cx="1270354" cy="18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0000" y="3090225"/>
            <a:ext cx="2711051" cy="17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673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Sources of Inspiration…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33" y="1704050"/>
            <a:ext cx="4434393" cy="30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3833250" y="2425575"/>
            <a:ext cx="62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626" y="1704062"/>
            <a:ext cx="2783150" cy="154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4625" y="3247831"/>
            <a:ext cx="2783150" cy="1547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412550" y="35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Wireframes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69" name="Google Shape;26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100" y="1017713"/>
            <a:ext cx="5353508" cy="37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/>
          <p:nvPr>
            <p:ph type="title"/>
          </p:nvPr>
        </p:nvSpPr>
        <p:spPr>
          <a:xfrm rot="-5400000">
            <a:off x="-3754600" y="-437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Paper Prototypes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0725" y="221575"/>
            <a:ext cx="6011574" cy="45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751" y="2571750"/>
            <a:ext cx="3403402" cy="230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/>
          <p:nvPr>
            <p:ph type="title"/>
          </p:nvPr>
        </p:nvSpPr>
        <p:spPr>
          <a:xfrm>
            <a:off x="412550" y="35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Paper Prototypes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83" name="Google Shape;28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93" y="1398162"/>
            <a:ext cx="4326049" cy="29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938" y="1398838"/>
            <a:ext cx="4298169" cy="29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Branding - the sketches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91" name="Google Shape;29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423" y="1115900"/>
            <a:ext cx="2568043" cy="348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409" y="1115906"/>
            <a:ext cx="2668164" cy="3489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Branding - ELE Logo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99" name="Google Shape;29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 rotWithShape="1">
          <a:blip r:embed="rId3">
            <a:alphaModFix/>
          </a:blip>
          <a:srcRect b="7541" l="4166" r="18241" t="14866"/>
          <a:stretch/>
        </p:blipFill>
        <p:spPr>
          <a:xfrm>
            <a:off x="2687050" y="1326250"/>
            <a:ext cx="341640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>
            <p:ph type="title"/>
          </p:nvPr>
        </p:nvSpPr>
        <p:spPr>
          <a:xfrm>
            <a:off x="899925" y="2083500"/>
            <a:ext cx="8520600" cy="9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Style Guidelines 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and creative aspects…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306" name="Google Shape;30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049" y="147600"/>
            <a:ext cx="2675074" cy="484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050" y="651037"/>
            <a:ext cx="5121900" cy="38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High Resolution Mockups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317" name="Google Shape;31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2525" y="1152475"/>
            <a:ext cx="4898949" cy="36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263" y="174938"/>
            <a:ext cx="6391475" cy="479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406" y="1486400"/>
            <a:ext cx="2894231" cy="217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883" y="1486400"/>
            <a:ext cx="2894234" cy="21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62" y="1486400"/>
            <a:ext cx="2894234" cy="2170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1033600" y="458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Content Audit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350100"/>
            <a:ext cx="2520444" cy="30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2143" y="1350101"/>
            <a:ext cx="2614230" cy="302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4875" y="2512125"/>
            <a:ext cx="4167424" cy="231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4875" y="194420"/>
            <a:ext cx="4167424" cy="2317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8300" y="1035875"/>
            <a:ext cx="4095626" cy="307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075" y="1035871"/>
            <a:ext cx="4095626" cy="30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Early Prototype walk through…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341" name="Google Shape;341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53" title="Elements Projec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158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/>
          <p:nvPr>
            <p:ph type="title"/>
          </p:nvPr>
        </p:nvSpPr>
        <p:spPr>
          <a:xfrm>
            <a:off x="311700" y="57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 SemiBold"/>
                <a:ea typeface="Comfortaa SemiBold"/>
                <a:cs typeface="Comfortaa SemiBold"/>
                <a:sym typeface="Comfortaa SemiBold"/>
              </a:rPr>
              <a:t>Elements projects review…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348" name="Google Shape;348;p54"/>
          <p:cNvSpPr txBox="1"/>
          <p:nvPr/>
        </p:nvSpPr>
        <p:spPr>
          <a:xfrm>
            <a:off x="311700" y="1671050"/>
            <a:ext cx="8288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am really proud of how my 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project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has turned out so far. I found it to be a really enjoyable brief. I learned a lot about myself as a creator.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My strong points definitely lie within designing in a consistent manner.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love sketching and planning. Through feedback last week I know there are a few adjustments I need to make and then I can complete my app.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really enjoyed making the prototype on Adobe XD. This was my first experience and I know there is definitely room for improvement, which I will work on over the Christmas period.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 txBox="1"/>
          <p:nvPr>
            <p:ph type="title"/>
          </p:nvPr>
        </p:nvSpPr>
        <p:spPr>
          <a:xfrm>
            <a:off x="-53475" y="1884950"/>
            <a:ext cx="9357900" cy="1671000"/>
          </a:xfrm>
          <a:prstGeom prst="rect">
            <a:avLst/>
          </a:prstGeom>
          <a:solidFill>
            <a:srgbClr val="00344D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Thanks for Listening &amp;</a:t>
            </a: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H</a:t>
            </a: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ave a Very Merry Christmas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32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Curating my content…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244" y="1152477"/>
            <a:ext cx="3189132" cy="34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4625" y="1087100"/>
            <a:ext cx="2788215" cy="354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E9CB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44D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Putting pen to paper…</a:t>
            </a:r>
            <a:endParaRPr>
              <a:solidFill>
                <a:srgbClr val="00344D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88" y="1430263"/>
            <a:ext cx="1558725" cy="225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2813" y="1432375"/>
            <a:ext cx="1496500" cy="218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9762" y="1443762"/>
            <a:ext cx="1496495" cy="22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9763" y="1413163"/>
            <a:ext cx="1558725" cy="229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9419" y="1383363"/>
            <a:ext cx="1619076" cy="234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E9CB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823" y="1101376"/>
            <a:ext cx="3333426" cy="294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774" y="1101374"/>
            <a:ext cx="4760867" cy="294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High Resolution Mockups</a:t>
            </a:r>
            <a:endParaRPr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6841" y="1152475"/>
            <a:ext cx="2894610" cy="324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4551" y="1152475"/>
            <a:ext cx="574161" cy="324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87" y="2827737"/>
            <a:ext cx="2503025" cy="156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0733" y="1152475"/>
            <a:ext cx="2503009" cy="156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506" y="2836396"/>
            <a:ext cx="2503009" cy="156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287" y="1152481"/>
            <a:ext cx="2503009" cy="156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 rot="-5400000">
            <a:off x="-3844025" y="237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2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High Resolution Mockups - Round 2</a:t>
            </a:r>
            <a:endParaRPr sz="1920"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801" y="0"/>
            <a:ext cx="22376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674" y="0"/>
            <a:ext cx="10418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859" y="0"/>
            <a:ext cx="10418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9044" y="0"/>
            <a:ext cx="10418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229" y="0"/>
            <a:ext cx="10418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