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67" r:id="rId6"/>
    <p:sldId id="268" r:id="rId7"/>
    <p:sldId id="269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14697-65D9-29FA-DE59-589A9DE19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55899B-A691-F3EE-3505-7DBA687B7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D3FE3-0F54-B29D-8D48-58C1F7DF4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2A4F-4E83-C749-8381-FABC86F7A8A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5CC35-E630-2645-080B-01004A70A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B0034-5671-829B-A2FA-35B77CF2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C54E-B3F4-EC4F-8F2B-DC3D34C58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0C678-D50A-3849-202A-ADAFC0032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CA73EC-74CE-6403-E781-6D759CB0B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FA0AA-8D1A-2A61-5DD3-C68C24051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2A4F-4E83-C749-8381-FABC86F7A8A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FD838-45C8-9667-1346-B90B5B349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90BEB-A95E-45BD-935E-009A7C64D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C54E-B3F4-EC4F-8F2B-DC3D34C58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1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AB5426-0DC9-9AB9-B204-7547257C07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50F167-A7C2-DEA7-EE0D-A05BDE346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396A6-9B00-6CFC-21CC-21C2A6C1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2A4F-4E83-C749-8381-FABC86F7A8A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EBA93-598C-EA00-0D63-9A96E7EBD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3A973-97AC-0A61-6AC5-AFA5C6C9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C54E-B3F4-EC4F-8F2B-DC3D34C58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91E5A-4EF0-4DC5-9B56-030E62AE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512FE-768A-5DB2-6493-332568404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B660B-39A7-8F89-63B1-76F222E05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2A4F-4E83-C749-8381-FABC86F7A8A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E9510-214E-3004-A48B-3B45510FC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81EF0-31D2-5EB5-C943-1A15959FC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C54E-B3F4-EC4F-8F2B-DC3D34C58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2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E5F58-79AA-EFA2-E94B-E2386A606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ED720-51F1-DED5-62F7-49B9E9745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FF7DB-5560-F3DA-DBFA-370FF44D9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2A4F-4E83-C749-8381-FABC86F7A8A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C8EC7-6D54-2E23-A466-D7514513E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0E9CD-19CE-9228-4D08-716373A00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C54E-B3F4-EC4F-8F2B-DC3D34C58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45D48-11A3-77DC-E27C-DCADFF2A8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A1E-063A-6B32-C8EC-5ECD037B3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946F0-D49E-EB31-A271-EEBA04B89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19EBEF-FF7B-6D8B-5868-9A9998BFD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2A4F-4E83-C749-8381-FABC86F7A8A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6F6497-B0E5-8E08-4EC6-676F5E089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2EA0C3-1A82-6796-BAD3-99C66D6A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C54E-B3F4-EC4F-8F2B-DC3D34C58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9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FD440-45DE-1302-9090-F999DD58B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2769A2-14FA-6305-A952-0C780C6A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BC324F-95E1-AA44-73E0-2DE071D22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B5CD8D-FD9C-188F-1BD9-1B38150B37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8B30FF-2BBF-4E6C-69BC-EB408223B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C09610-1B76-CFA8-95F4-15CF03374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2A4F-4E83-C749-8381-FABC86F7A8A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6F1C8B-6A9D-39A0-7417-5AD6500A0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076E6-7FCA-D5AA-FF1F-DA5089BD2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C54E-B3F4-EC4F-8F2B-DC3D34C58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0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B1D9C-6875-99E5-A1F8-3EFC6050C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921947-A97E-7F8C-539A-754FE9CDC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2A4F-4E83-C749-8381-FABC86F7A8A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785295-834C-C6CD-D443-FE98FBF5C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422E76-D83E-DB05-792A-25BA70AD0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C54E-B3F4-EC4F-8F2B-DC3D34C58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5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4A55F1-D4E9-37A2-70B4-7C003B18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2A4F-4E83-C749-8381-FABC86F7A8A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8EF9AC-1AD4-0721-1A3C-9FB8A920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7C6C9E-9265-975B-7549-35A020535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C54E-B3F4-EC4F-8F2B-DC3D34C58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9132B-ACB1-9BAB-F1C3-2B1084F41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27322-B08C-D640-517A-195685A6F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CF57E0-B677-2090-50F8-AE5405B0A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6FA7C-E977-F339-31B4-2D9A52F7D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2A4F-4E83-C749-8381-FABC86F7A8A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19B74-5B61-FADD-27EA-A98658040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FEF65-5FA7-5C24-E4BC-360453296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C54E-B3F4-EC4F-8F2B-DC3D34C58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4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5444F-0F79-550E-AFE2-D14A025D1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1BC9A3-22D8-3433-223D-89FB1C1010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026DA6-E634-12E0-B064-8FE7CBA4F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7976D7-04FA-3ABE-C79A-612C1EC74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2A4F-4E83-C749-8381-FABC86F7A8A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981C4-461E-8434-3420-249C567B1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5FF28-06AF-2867-F394-01C3534F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C54E-B3F4-EC4F-8F2B-DC3D34C58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3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22224C-249A-15A5-519C-4D8295891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57B7F-E17A-F623-A3A9-19398F6F8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2393B-DB3D-3D40-A4F6-391A3240C6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02A4F-4E83-C749-8381-FABC86F7A8A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296AE-178A-35DA-D30C-4AA5AFAAAE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DB49E-833F-A529-2663-950E5169C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DC54E-B3F4-EC4F-8F2B-DC3D34C58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ativebloq.com/features/6-famous-textless-logos-and-why-they-work" TargetMode="External" /><Relationship Id="rId3" Type="http://schemas.openxmlformats.org/officeDocument/2006/relationships/hyperlink" Target="https://www.insightsforprofessionals.com/marketing/leadership/reasons-why-popular-brand-logos-are-successful" TargetMode="External" /><Relationship Id="rId7" Type="http://schemas.openxmlformats.org/officeDocument/2006/relationships/hyperlink" Target="https://stories.starbucks.com/stories/2016/who-is-starbucks-siren/" TargetMode="External" /><Relationship Id="rId2" Type="http://schemas.openxmlformats.org/officeDocument/2006/relationships/hyperlink" Target="https://99designs.com/blog/famous-design/paula-scher-titan-of-postmodern-design/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blog.logomyway.com/nike-logo/" TargetMode="External" /><Relationship Id="rId11" Type="http://schemas.openxmlformats.org/officeDocument/2006/relationships/hyperlink" Target="https://designhost.gr/topic/10787-6-famous-textless-logos-and-why-they-work/" TargetMode="External" /><Relationship Id="rId5" Type="http://schemas.openxmlformats.org/officeDocument/2006/relationships/hyperlink" Target="https://www.theatlantic.com/business/archive/2016/09/the-age-of-the-wordless-logo/499166/" TargetMode="External" /><Relationship Id="rId10" Type="http://schemas.openxmlformats.org/officeDocument/2006/relationships/hyperlink" Target="https://www.logodesignteam.com/blog/wordless-logos/" TargetMode="External" /><Relationship Id="rId4" Type="http://schemas.openxmlformats.org/officeDocument/2006/relationships/hyperlink" Target="https://www.idownloadblog.com/2018/07/03/howto-type-apple-logo-symbol/" TargetMode="External" /><Relationship Id="rId9" Type="http://schemas.openxmlformats.org/officeDocument/2006/relationships/hyperlink" Target="https://paulmcglade.github.io/paulascher/index.html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40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42">
            <a:extLst>
              <a:ext uri="{FF2B5EF4-FFF2-40B4-BE49-F238E27FC236}">
                <a16:creationId xmlns:a16="http://schemas.microsoft.com/office/drawing/2014/main" id="{A19B25F6-D845-46F3-BA69-3D48CEF7E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6624" y="901769"/>
            <a:ext cx="4970256" cy="3855397"/>
          </a:xfrm>
          <a:prstGeom prst="rect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4">
            <a:extLst>
              <a:ext uri="{FF2B5EF4-FFF2-40B4-BE49-F238E27FC236}">
                <a16:creationId xmlns:a16="http://schemas.microsoft.com/office/drawing/2014/main" id="{5FAC0226-4651-4BF7-AA72-6DB611F80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6624" y="901769"/>
            <a:ext cx="4970256" cy="3855397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6">
            <a:extLst>
              <a:ext uri="{FF2B5EF4-FFF2-40B4-BE49-F238E27FC236}">
                <a16:creationId xmlns:a16="http://schemas.microsoft.com/office/drawing/2014/main" id="{B8CCAA36-1E98-45B0-AAF9-D8807BA8E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783F456C-8972-439A-90A4-D7C52FA3A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0390AF2C-728C-4687-B7A2-3F9C788EC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9689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D1C510C0-DED1-4708-AA14-355E5AFF1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3663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58C4F41-C97D-4755-8F7C-8C0A8E182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9229" y="798986"/>
            <a:ext cx="4970256" cy="3855397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F88515-02E2-2D3F-C5FA-2BCA089E1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41" y="1170686"/>
            <a:ext cx="4364693" cy="2616273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chemeClr val="bg1"/>
                </a:solidFill>
              </a:rPr>
              <a:t>The power of Textless Logos</a:t>
            </a:r>
            <a:br>
              <a:rPr lang="en-GB" sz="5400" b="1" dirty="0">
                <a:solidFill>
                  <a:schemeClr val="bg1"/>
                </a:solidFill>
              </a:rPr>
            </a:b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B9CE58-790B-C79E-118F-D9F3A36D9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5694" y="3633471"/>
            <a:ext cx="4184101" cy="853099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By Shakira Reid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232F408-BBCD-48EE-ABF6-95201EF72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66115" y="345376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02D5D2F-11CF-47F1-B542-8ED3199DC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66115" y="3453761"/>
            <a:ext cx="319941" cy="31994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79109165-7872-4D8A-A545-F48B3AF1D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83019" y="4738591"/>
            <a:ext cx="2208981" cy="211940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5438E66D-E34C-48D4-9F9D-021EBD568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83019" y="4738591"/>
            <a:ext cx="2208981" cy="211940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5" name="Graphic 185">
            <a:extLst>
              <a:ext uri="{FF2B5EF4-FFF2-40B4-BE49-F238E27FC236}">
                <a16:creationId xmlns:a16="http://schemas.microsoft.com/office/drawing/2014/main" id="{1BC9510C-172B-4086-A60F-7AF0FBF22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43487" y="5662437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688A7FC-74D4-4003-9F5C-8C0A3F661F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443884A-0473-4494-95AC-A74292738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EA5C72FE-7FB1-4DA7-8CF8-45CA6AFB5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48A05A27-4E41-41AB-BB9E-977863EF72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E412BF9D-EAB2-42D7-B657-42D5D101B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2" name="Graphic 212">
            <a:extLst>
              <a:ext uri="{FF2B5EF4-FFF2-40B4-BE49-F238E27FC236}">
                <a16:creationId xmlns:a16="http://schemas.microsoft.com/office/drawing/2014/main" id="{FEFCF180-A212-449F-8D07-5EC94B281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32063" y="2262962"/>
            <a:ext cx="622472" cy="622472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74" name="Graphic 212">
            <a:extLst>
              <a:ext uri="{FF2B5EF4-FFF2-40B4-BE49-F238E27FC236}">
                <a16:creationId xmlns:a16="http://schemas.microsoft.com/office/drawing/2014/main" id="{1400E1BC-11DC-49A0-856F-992F20EB4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32063" y="2262962"/>
            <a:ext cx="622472" cy="622472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02901D-5D75-64E4-48E9-913E8FEAAEF4}"/>
              </a:ext>
            </a:extLst>
          </p:cNvPr>
          <p:cNvSpPr/>
          <p:nvPr/>
        </p:nvSpPr>
        <p:spPr>
          <a:xfrm>
            <a:off x="9208385" y="1767689"/>
            <a:ext cx="1828800" cy="1828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0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A638C7D-9088-41A9-88A0-7357157BC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31180" y="1109243"/>
            <a:ext cx="4842710" cy="4842710"/>
            <a:chOff x="1881974" y="1174396"/>
            <a:chExt cx="5290997" cy="5290997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714B173-1D32-4BBC-A685-1F5D257AB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EF82DD1-2343-4F41-B6A7-A6489A713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270" y="1095407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2F4BEE-2A35-0947-BEF8-A630A7DEA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6774" y="655672"/>
            <a:ext cx="5684321" cy="821201"/>
          </a:xfrm>
        </p:spPr>
        <p:txBody>
          <a:bodyPr/>
          <a:lstStyle/>
          <a:p>
            <a:r>
              <a:rPr lang="en-GB">
                <a:solidFill>
                  <a:schemeClr val="bg1"/>
                </a:solidFill>
              </a:rPr>
              <a:t>What are textless logos?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F219210-B16A-47B6-9AA8-207DAFF37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15DE9-25B6-1D4E-5D19-5AFD85044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9147" y="1546827"/>
            <a:ext cx="5217173" cy="4351338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Textless logos are symbols of brands that ooze confidence</a:t>
            </a:r>
          </a:p>
          <a:p>
            <a:r>
              <a:rPr lang="en-GB" dirty="0">
                <a:solidFill>
                  <a:schemeClr val="bg1"/>
                </a:solidFill>
              </a:rPr>
              <a:t> It’s a variety of components that make up a brand’s identity</a:t>
            </a:r>
          </a:p>
          <a:p>
            <a:r>
              <a:rPr lang="en-GB" dirty="0">
                <a:solidFill>
                  <a:schemeClr val="bg1"/>
                </a:solidFill>
              </a:rPr>
              <a:t> They’re </a:t>
            </a:r>
            <a:r>
              <a:rPr lang="en-GB">
                <a:solidFill>
                  <a:schemeClr val="bg1"/>
                </a:solidFill>
              </a:rPr>
              <a:t>often simpler and more memorable 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5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29DF592-405E-6956-463A-96B61433E492}"/>
              </a:ext>
            </a:extLst>
          </p:cNvPr>
          <p:cNvSpPr txBox="1"/>
          <p:nvPr/>
        </p:nvSpPr>
        <p:spPr>
          <a:xfrm>
            <a:off x="3089784" y="6337165"/>
            <a:ext cx="295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(Fig 2, Wordless logos, 2019)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0E1172-081F-66FC-CB00-E3786B037A00}"/>
              </a:ext>
            </a:extLst>
          </p:cNvPr>
          <p:cNvSpPr/>
          <p:nvPr/>
        </p:nvSpPr>
        <p:spPr>
          <a:xfrm>
            <a:off x="512778" y="1066272"/>
            <a:ext cx="5345594" cy="513282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1">
            <a:extLst>
              <a:ext uri="{FF2B5EF4-FFF2-40B4-BE49-F238E27FC236}">
                <a16:creationId xmlns:a16="http://schemas.microsoft.com/office/drawing/2014/main" id="{A28CEAF2-F0A3-43E4-5C4C-30735AE97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14"/>
            <a:ext cx="3892924" cy="2802279"/>
          </a:xfrm>
          <a:prstGeom prst="rect">
            <a:avLst/>
          </a:prstGeom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B079A6C3-9800-2C10-6F6F-B3292EA59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652" y="2911899"/>
            <a:ext cx="3384640" cy="342909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205484C-B397-827B-A449-D1FC69A0B45D}"/>
              </a:ext>
            </a:extLst>
          </p:cNvPr>
          <p:cNvSpPr txBox="1"/>
          <p:nvPr/>
        </p:nvSpPr>
        <p:spPr>
          <a:xfrm>
            <a:off x="122780" y="2850164"/>
            <a:ext cx="2723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(Fig 1, The Atlantic, 2016)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62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A638C7D-9088-41A9-88A0-7357157BC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31180" y="1109243"/>
            <a:ext cx="4842710" cy="4842710"/>
            <a:chOff x="1881974" y="1174396"/>
            <a:chExt cx="5290997" cy="5290997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714B173-1D32-4BBC-A685-1F5D257AB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EF82DD1-2343-4F41-B6A7-A6489A713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270" y="1095407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2F4BEE-2A35-0947-BEF8-A630A7DEA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868" y="617804"/>
            <a:ext cx="6161004" cy="886379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How are they recognisable?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F219210-B16A-47B6-9AA8-207DAFF37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15DE9-25B6-1D4E-5D19-5AFD85044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6888" y="1720882"/>
            <a:ext cx="5217173" cy="4351338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The Colour</a:t>
            </a:r>
          </a:p>
          <a:p>
            <a:r>
              <a:rPr lang="en-GB" dirty="0">
                <a:solidFill>
                  <a:schemeClr val="bg1"/>
                </a:solidFill>
              </a:rPr>
              <a:t>The Typeface</a:t>
            </a:r>
          </a:p>
          <a:p>
            <a:r>
              <a:rPr lang="en-GB" dirty="0">
                <a:solidFill>
                  <a:schemeClr val="bg1"/>
                </a:solidFill>
              </a:rPr>
              <a:t>The Design</a:t>
            </a:r>
          </a:p>
          <a:p>
            <a:r>
              <a:rPr lang="en-GB" dirty="0">
                <a:solidFill>
                  <a:schemeClr val="bg1"/>
                </a:solidFill>
              </a:rPr>
              <a:t>They are Simple</a:t>
            </a:r>
          </a:p>
          <a:p>
            <a:r>
              <a:rPr lang="en-GB" dirty="0">
                <a:solidFill>
                  <a:schemeClr val="bg1"/>
                </a:solidFill>
              </a:rPr>
              <a:t>They’re Consistent</a:t>
            </a:r>
          </a:p>
          <a:p>
            <a:r>
              <a:rPr lang="en-GB" dirty="0">
                <a:solidFill>
                  <a:schemeClr val="bg1"/>
                </a:solidFill>
              </a:rPr>
              <a:t>They’re Memorable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5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51B0005C-A412-9918-6778-BFE761A47AEB}"/>
              </a:ext>
            </a:extLst>
          </p:cNvPr>
          <p:cNvSpPr/>
          <p:nvPr/>
        </p:nvSpPr>
        <p:spPr>
          <a:xfrm>
            <a:off x="556718" y="1084347"/>
            <a:ext cx="5353264" cy="539576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57E49BBE-5B17-7240-72DB-40271A9D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15" y="1932858"/>
            <a:ext cx="6389440" cy="38563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F6BFE9-9EE6-345F-216C-6811703D9EFF}"/>
              </a:ext>
            </a:extLst>
          </p:cNvPr>
          <p:cNvSpPr txBox="1"/>
          <p:nvPr/>
        </p:nvSpPr>
        <p:spPr>
          <a:xfrm>
            <a:off x="5284694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835665-083A-30FF-8315-7BEB8C70C380}"/>
              </a:ext>
            </a:extLst>
          </p:cNvPr>
          <p:cNvSpPr txBox="1"/>
          <p:nvPr/>
        </p:nvSpPr>
        <p:spPr>
          <a:xfrm>
            <a:off x="5284694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690614-E0EF-A908-6F37-887EBF2B4155}"/>
              </a:ext>
            </a:extLst>
          </p:cNvPr>
          <p:cNvSpPr txBox="1"/>
          <p:nvPr/>
        </p:nvSpPr>
        <p:spPr>
          <a:xfrm>
            <a:off x="1408097" y="5938849"/>
            <a:ext cx="3711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(Fig 3, Creative Bloq, 2022)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31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A638C7D-9088-41A9-88A0-7357157BC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31180" y="1109243"/>
            <a:ext cx="4842710" cy="4842710"/>
            <a:chOff x="1881974" y="1174396"/>
            <a:chExt cx="5290997" cy="5290997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714B173-1D32-4BBC-A685-1F5D257AB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EF82DD1-2343-4F41-B6A7-A6489A713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270" y="1095407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F219210-B16A-47B6-9AA8-207DAFF37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45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D562B23E-1F55-8CE6-F367-808F56858C17}"/>
              </a:ext>
            </a:extLst>
          </p:cNvPr>
          <p:cNvSpPr/>
          <p:nvPr/>
        </p:nvSpPr>
        <p:spPr>
          <a:xfrm>
            <a:off x="0" y="0"/>
            <a:ext cx="6481482" cy="664284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6CBF48-20A4-5D97-78F9-2D10C99E4A06}"/>
              </a:ext>
            </a:extLst>
          </p:cNvPr>
          <p:cNvSpPr/>
          <p:nvPr/>
        </p:nvSpPr>
        <p:spPr>
          <a:xfrm>
            <a:off x="5635218" y="0"/>
            <a:ext cx="6481482" cy="664284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9C17F6F3-79BA-AF54-B6D7-73951CAE6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784"/>
            <a:ext cx="5653597" cy="352339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5AFD319-5D2E-7C61-B3FF-DC8C58A75DD4}"/>
              </a:ext>
            </a:extLst>
          </p:cNvPr>
          <p:cNvSpPr txBox="1"/>
          <p:nvPr/>
        </p:nvSpPr>
        <p:spPr>
          <a:xfrm>
            <a:off x="1460079" y="3495121"/>
            <a:ext cx="3019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(Fig 4, 99 Designs, 2015)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76A6173-481E-C254-0835-E91EB82DCD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672" y="2666307"/>
            <a:ext cx="6345518" cy="350445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4175BC9-47FE-4FA4-3B30-B56F24F55FC2}"/>
              </a:ext>
            </a:extLst>
          </p:cNvPr>
          <p:cNvSpPr txBox="1"/>
          <p:nvPr/>
        </p:nvSpPr>
        <p:spPr>
          <a:xfrm>
            <a:off x="7631895" y="6240317"/>
            <a:ext cx="331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(Fig 5, Paula Scher, 2015)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36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A638C7D-9088-41A9-88A0-7357157BC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31180" y="1109243"/>
            <a:ext cx="4842710" cy="4842710"/>
            <a:chOff x="1881974" y="1174396"/>
            <a:chExt cx="5290997" cy="5290997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714B173-1D32-4BBC-A685-1F5D257AB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EF82DD1-2343-4F41-B6A7-A6489A713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270" y="1095407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2F4BEE-2A35-0947-BEF8-A630A7DEA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3584" y="144556"/>
            <a:ext cx="3785357" cy="90992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Communication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F219210-B16A-47B6-9AA8-207DAFF37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45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27BC9C90-6DCA-2239-7B5C-DAE10F3DC39A}"/>
              </a:ext>
            </a:extLst>
          </p:cNvPr>
          <p:cNvSpPr/>
          <p:nvPr/>
        </p:nvSpPr>
        <p:spPr>
          <a:xfrm>
            <a:off x="3108" y="0"/>
            <a:ext cx="7046822" cy="67907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1">
            <a:extLst>
              <a:ext uri="{FF2B5EF4-FFF2-40B4-BE49-F238E27FC236}">
                <a16:creationId xmlns:a16="http://schemas.microsoft.com/office/drawing/2014/main" id="{F8D2DD54-46E6-0426-627A-B875554883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729753" cy="3217000"/>
          </a:xfrm>
          <a:prstGeom prst="rect">
            <a:avLst/>
          </a:prstGeom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9A568693-CC7C-1BC0-7D9D-7D09E5E7F9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844" y="3087086"/>
            <a:ext cx="4064425" cy="279354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A2170F4-CBB8-AA23-7A54-58A067BB709A}"/>
              </a:ext>
            </a:extLst>
          </p:cNvPr>
          <p:cNvSpPr txBox="1"/>
          <p:nvPr/>
        </p:nvSpPr>
        <p:spPr>
          <a:xfrm>
            <a:off x="235323" y="3245415"/>
            <a:ext cx="231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(Fig 6, IDB, 2022)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DF9935-6770-A587-AC05-CEC0967268ED}"/>
              </a:ext>
            </a:extLst>
          </p:cNvPr>
          <p:cNvSpPr txBox="1"/>
          <p:nvPr/>
        </p:nvSpPr>
        <p:spPr>
          <a:xfrm>
            <a:off x="3864066" y="5951953"/>
            <a:ext cx="2554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(Fig 7, Design Host, 2019)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393ED5-EC05-991E-843A-6839F43EE75E}"/>
              </a:ext>
            </a:extLst>
          </p:cNvPr>
          <p:cNvSpPr txBox="1"/>
          <p:nvPr/>
        </p:nvSpPr>
        <p:spPr>
          <a:xfrm>
            <a:off x="7383583" y="1023657"/>
            <a:ext cx="472344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Visuals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 Memorable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Versatile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Languages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Cultures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Simplicity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Modernity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Colour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Shape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Negative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Learning Impairments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1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A638C7D-9088-41A9-88A0-7357157BC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31180" y="1109243"/>
            <a:ext cx="4842710" cy="4842710"/>
            <a:chOff x="1881974" y="1174396"/>
            <a:chExt cx="5290997" cy="5290997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714B173-1D32-4BBC-A685-1F5D257AB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EF82DD1-2343-4F41-B6A7-A6489A713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270" y="1095407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2F4BEE-2A35-0947-BEF8-A630A7DEA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066" y="566773"/>
            <a:ext cx="3969885" cy="891155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Transition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F219210-B16A-47B6-9AA8-207DAFF37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15DE9-25B6-1D4E-5D19-5AFD85044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9147" y="1546827"/>
            <a:ext cx="5217173" cy="4351338"/>
          </a:xfrm>
        </p:spPr>
        <p:txBody>
          <a:bodyPr/>
          <a:lstStyle/>
          <a:p>
            <a:r>
              <a:rPr lang="en-GB">
                <a:solidFill>
                  <a:schemeClr val="bg1"/>
                </a:solidFill>
              </a:rPr>
              <a:t>Textless logos are symbols of brands that ooze confidence</a:t>
            </a:r>
          </a:p>
          <a:p>
            <a:r>
              <a:rPr lang="en-GB">
                <a:solidFill>
                  <a:schemeClr val="bg1"/>
                </a:solidFill>
              </a:rPr>
              <a:t> It’s a variety of components that make up a brand’s identity</a:t>
            </a:r>
          </a:p>
          <a:p>
            <a:r>
              <a:rPr lang="en-GB">
                <a:solidFill>
                  <a:schemeClr val="bg1"/>
                </a:solidFill>
              </a:rPr>
              <a:t> They’re often simpler and more memorable 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5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750E1172-081F-66FC-CB00-E3786B037A00}"/>
              </a:ext>
            </a:extLst>
          </p:cNvPr>
          <p:cNvSpPr/>
          <p:nvPr/>
        </p:nvSpPr>
        <p:spPr>
          <a:xfrm>
            <a:off x="512778" y="1066272"/>
            <a:ext cx="5345594" cy="513282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A78E7848-6B50-BFEA-C22E-1F177FEA1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" y="1067718"/>
            <a:ext cx="6052194" cy="52602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E8DC1F3-D71C-B3A1-B55D-EBC9F316CB0F}"/>
              </a:ext>
            </a:extLst>
          </p:cNvPr>
          <p:cNvSpPr txBox="1"/>
          <p:nvPr/>
        </p:nvSpPr>
        <p:spPr>
          <a:xfrm>
            <a:off x="1111063" y="6407522"/>
            <a:ext cx="35280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(Fig 8, LogoMyWay, 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56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A638C7D-9088-41A9-88A0-7357157BC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31180" y="1109243"/>
            <a:ext cx="4842710" cy="4842710"/>
            <a:chOff x="1881974" y="1174396"/>
            <a:chExt cx="5290997" cy="5290997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714B173-1D32-4BBC-A685-1F5D257AB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EF82DD1-2343-4F41-B6A7-A6489A713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270" y="1095407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F219210-B16A-47B6-9AA8-207DAFF37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45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750E1172-081F-66FC-CB00-E3786B037A00}"/>
              </a:ext>
            </a:extLst>
          </p:cNvPr>
          <p:cNvSpPr/>
          <p:nvPr/>
        </p:nvSpPr>
        <p:spPr>
          <a:xfrm>
            <a:off x="512778" y="1066272"/>
            <a:ext cx="5345594" cy="513282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B48388-49EE-59F7-F744-2D9FE5150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78" y="969965"/>
            <a:ext cx="11520739" cy="30507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sz="5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5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5400" dirty="0">
                <a:solidFill>
                  <a:schemeClr val="bg1"/>
                </a:solidFill>
              </a:rPr>
              <a:t>“Words have meaning, type has spirit”</a:t>
            </a:r>
          </a:p>
          <a:p>
            <a:pPr marL="0" indent="0">
              <a:buNone/>
            </a:pPr>
            <a:r>
              <a:rPr lang="en-GB" sz="5400" dirty="0">
                <a:solidFill>
                  <a:schemeClr val="bg1"/>
                </a:solidFill>
              </a:rPr>
              <a:t>                            -</a:t>
            </a:r>
            <a:r>
              <a:rPr lang="en-GB" sz="4000" dirty="0">
                <a:solidFill>
                  <a:schemeClr val="bg1"/>
                </a:solidFill>
              </a:rPr>
              <a:t>Paula Scher-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75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A638C7D-9088-41A9-88A0-7357157BC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31180" y="1109243"/>
            <a:ext cx="4842710" cy="4842710"/>
            <a:chOff x="1881974" y="1174396"/>
            <a:chExt cx="5290997" cy="5290997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714B173-1D32-4BBC-A685-1F5D257AB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EF82DD1-2343-4F41-B6A7-A6489A713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270" y="1095407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F219210-B16A-47B6-9AA8-207DAFF37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45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40399CF5-38A9-F780-B102-638AE3034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000056" y="26511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</a:rPr>
              <a:t>Bibliography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38E0085-E72D-7027-27EA-EBD471033F40}"/>
              </a:ext>
            </a:extLst>
          </p:cNvPr>
          <p:cNvSpPr/>
          <p:nvPr/>
        </p:nvSpPr>
        <p:spPr>
          <a:xfrm>
            <a:off x="6352770" y="117662"/>
            <a:ext cx="5839229" cy="66798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B0DAA1AA-3899-6E96-0435-9E27E68D8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6406" y="63873"/>
            <a:ext cx="6236808" cy="6720166"/>
          </a:xfrm>
        </p:spPr>
        <p:txBody>
          <a:bodyPr>
            <a:normAutofit/>
          </a:bodyPr>
          <a:lstStyle/>
          <a:p>
            <a:endParaRPr lang="en-GB" sz="1200" kern="1200" dirty="0">
              <a:solidFill>
                <a:srgbClr val="FFFFFF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Alex Bigman (2015) 99 Designs: Get To Know Paula Scher Accessed On: (April 27, 2023)                                                                                </a:t>
            </a: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2"/>
              </a:rPr>
              <a:t>https://99designs.com/blog/famous-design/paula-scher-titan-of-postmodern-design/</a:t>
            </a: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  <a:p>
            <a:r>
              <a:rPr lang="en-GB" sz="1200" dirty="0">
                <a:solidFill>
                  <a:schemeClr val="bg1"/>
                </a:solidFill>
              </a:rPr>
              <a:t>Austin Winder (2019) 5 Reasons Why Popular Brand Logos Are So Successful, Accessed On: (April 25,2023)                         </a:t>
            </a:r>
            <a:r>
              <a:rPr lang="en-GB" sz="1200" dirty="0">
                <a:solidFill>
                  <a:schemeClr val="bg1"/>
                </a:solidFill>
                <a:hlinkClick r:id="rId3"/>
              </a:rPr>
              <a:t>https://www.insightsforprofessionals.com/marketing/leadership/reasons-why-popular-brand-logos-are-successful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</a:p>
          <a:p>
            <a:r>
              <a:rPr lang="en-GB" sz="1200" dirty="0">
                <a:solidFill>
                  <a:schemeClr val="bg1"/>
                </a:solidFill>
              </a:rPr>
              <a:t>Christian Zibreg (2022) IDB: How To Type The Apple Logo Accessed On: (April 27, 2023)                                                   </a:t>
            </a:r>
            <a:r>
              <a:rPr lang="en-GB" sz="1200" dirty="0">
                <a:solidFill>
                  <a:schemeClr val="bg1"/>
                </a:solidFill>
                <a:hlinkClick r:id="rId4"/>
              </a:rPr>
              <a:t>https://www.idownloadblog.com/2018/07/03/howto-type-apple-logo-symbol/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</a:p>
          <a:p>
            <a:r>
              <a:rPr lang="en-GB" sz="1200" dirty="0">
                <a:solidFill>
                  <a:schemeClr val="bg1"/>
                </a:solidFill>
              </a:rPr>
              <a:t>Kalle Oskari Mattila (2016) The Atlantic: Why Are So Many Of Today’s Logo’s Wordless? Accessed On: (April 26, 2023)                                     </a:t>
            </a:r>
            <a:r>
              <a:rPr lang="en-GB" sz="1200" dirty="0">
                <a:solidFill>
                  <a:schemeClr val="bg1"/>
                </a:solidFill>
                <a:hlinkClick r:id="rId5"/>
              </a:rPr>
              <a:t>https://www.theatlantic.com/business/archive/2016/09/the-age-of-the-wordless-logo/499166/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</a:p>
          <a:p>
            <a:r>
              <a:rPr lang="en-GB" sz="1200" dirty="0">
                <a:solidFill>
                  <a:schemeClr val="bg1"/>
                </a:solidFill>
              </a:rPr>
              <a:t>LogoMyWay: Nike Logo and it’s History Accessed On: (April 26, 2023) </a:t>
            </a:r>
            <a:r>
              <a:rPr lang="en-GB" sz="1200" dirty="0">
                <a:solidFill>
                  <a:schemeClr val="bg1"/>
                </a:solidFill>
                <a:hlinkClick r:id="rId6"/>
              </a:rPr>
              <a:t>https://blog.logomyway.com/nike-logo/</a:t>
            </a:r>
            <a:r>
              <a:rPr lang="en-GB" sz="1200" dirty="0">
                <a:solidFill>
                  <a:schemeClr val="bg1"/>
                </a:solidFill>
              </a:rPr>
              <a:t>  </a:t>
            </a:r>
          </a:p>
          <a:p>
            <a:r>
              <a:rPr lang="en-GB" sz="1200" dirty="0">
                <a:solidFill>
                  <a:schemeClr val="bg1"/>
                </a:solidFill>
              </a:rPr>
              <a:t>Michelle Flandreau (2016) Who Is The Starbucks Siren Accessed On: (April 25, 2023)                                                           </a:t>
            </a:r>
            <a:r>
              <a:rPr lang="en-GB" sz="1200" dirty="0">
                <a:solidFill>
                  <a:schemeClr val="bg1"/>
                </a:solidFill>
                <a:hlinkClick r:id="rId7"/>
              </a:rPr>
              <a:t>https://stories.starbucks.com/stories/2016/who-is-starbucks-siren/</a:t>
            </a:r>
            <a:endParaRPr lang="en-GB" sz="1200" dirty="0">
              <a:solidFill>
                <a:schemeClr val="bg1"/>
              </a:solidFill>
            </a:endParaRPr>
          </a:p>
          <a:p>
            <a:r>
              <a:rPr lang="en-GB" sz="1200" dirty="0">
                <a:solidFill>
                  <a:schemeClr val="bg1"/>
                </a:solidFill>
              </a:rPr>
              <a:t>Nick Carson (2022)  Creative Bloq: </a:t>
            </a:r>
            <a:r>
              <a:rPr lang="en-GB" sz="1200" i="0" dirty="0">
                <a:solidFill>
                  <a:schemeClr val="bg1"/>
                </a:solidFill>
                <a:effectLst/>
                <a:latin typeface="Open Sans" panose="02000000000000000000" pitchFamily="2" charset="0"/>
              </a:rPr>
              <a:t>8 famous textless logos and why they work Accessed On: (April 29, 2023)                                                                                                  </a:t>
            </a:r>
            <a:r>
              <a:rPr lang="en-GB" sz="1200" i="0" dirty="0">
                <a:solidFill>
                  <a:schemeClr val="bg1"/>
                </a:solidFill>
                <a:effectLst/>
                <a:latin typeface="Open Sans" panose="02000000000000000000" pitchFamily="2" charset="0"/>
                <a:hlinkClick r:id="rId8"/>
              </a:rPr>
              <a:t>https://www.creativebloq.com/features/6-famous-textless-logos-and-why-they-work</a:t>
            </a:r>
            <a:r>
              <a:rPr lang="en-GB" sz="1200" i="0" dirty="0">
                <a:solidFill>
                  <a:schemeClr val="bg1"/>
                </a:solidFill>
                <a:effectLst/>
                <a:latin typeface="Open Sans" panose="02000000000000000000" pitchFamily="2" charset="0"/>
              </a:rPr>
              <a:t> </a:t>
            </a:r>
          </a:p>
          <a:p>
            <a:r>
              <a:rPr lang="en-GB" sz="1200" dirty="0">
                <a:solidFill>
                  <a:schemeClr val="bg1"/>
                </a:solidFill>
              </a:rPr>
              <a:t>Paul McGlade (2015) Paula Scher: Accessed On: (April 27, 2023) </a:t>
            </a:r>
            <a:r>
              <a:rPr lang="en-GB" sz="1200" dirty="0">
                <a:solidFill>
                  <a:schemeClr val="bg1"/>
                </a:solidFill>
                <a:hlinkClick r:id="rId9"/>
              </a:rPr>
              <a:t>https://paulmcglade.github.io/paulascher/index.html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</a:p>
          <a:p>
            <a:r>
              <a:rPr lang="en-GB" sz="1200" dirty="0">
                <a:solidFill>
                  <a:schemeClr val="bg1"/>
                </a:solidFill>
              </a:rPr>
              <a:t>Wordless logos: The Power It Holds And How To Leverage On It (2019) Accessed On: (April 24, 2023)                                                                               </a:t>
            </a:r>
            <a:r>
              <a:rPr lang="en-US" sz="1200" dirty="0">
                <a:solidFill>
                  <a:schemeClr val="bg1"/>
                </a:solidFill>
                <a:hlinkClick r:id="rId10"/>
              </a:rPr>
              <a:t>https://www.logodesignteam.com/blog/wordless-logos/</a:t>
            </a:r>
            <a:endParaRPr lang="en-GB" sz="1200" dirty="0">
              <a:solidFill>
                <a:schemeClr val="bg1"/>
              </a:solidFill>
            </a:endParaRPr>
          </a:p>
          <a:p>
            <a:r>
              <a:rPr lang="en-GB" sz="1200" dirty="0">
                <a:solidFill>
                  <a:schemeClr val="bg1"/>
                </a:solidFill>
              </a:rPr>
              <a:t>Rss Bot (2019) Design Host: 6 Famous Textless Logos And Why They Work Accessed On: (April 28, 2023)                                                                                                        </a:t>
            </a:r>
            <a:r>
              <a:rPr lang="en-GB" sz="1200" dirty="0">
                <a:solidFill>
                  <a:schemeClr val="bg1"/>
                </a:solidFill>
                <a:hlinkClick r:id="rId11"/>
              </a:rPr>
              <a:t>https://designhost.gr/topic/10787-6-famous-textless-logos-and-why-they-work/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</a:p>
          <a:p>
            <a:endParaRPr lang="en-GB" sz="1000" i="0" dirty="0">
              <a:solidFill>
                <a:schemeClr val="bg1"/>
              </a:solidFill>
              <a:effectLst/>
              <a:latin typeface="Open Sans" panose="02000000000000000000" pitchFamily="2" charset="0"/>
            </a:endParaRPr>
          </a:p>
          <a:p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60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power of Textless Logos </vt:lpstr>
      <vt:lpstr>What are textless logos?</vt:lpstr>
      <vt:lpstr>How are they recognisable?</vt:lpstr>
      <vt:lpstr>PowerPoint Presentation</vt:lpstr>
      <vt:lpstr>Communication</vt:lpstr>
      <vt:lpstr>Transition</vt:lpstr>
      <vt:lpstr>PowerPoint Presentation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Branding</dc:title>
  <dc:creator>Shakira Marie</dc:creator>
  <cp:lastModifiedBy>Shakira Marie</cp:lastModifiedBy>
  <cp:revision>18</cp:revision>
  <dcterms:created xsi:type="dcterms:W3CDTF">2023-04-19T10:52:46Z</dcterms:created>
  <dcterms:modified xsi:type="dcterms:W3CDTF">2023-05-03T13:32:44Z</dcterms:modified>
</cp:coreProperties>
</file>