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82" r:id="rId5"/>
    <p:sldId id="292" r:id="rId6"/>
    <p:sldId id="293" r:id="rId7"/>
    <p:sldId id="283" r:id="rId8"/>
    <p:sldId id="298" r:id="rId9"/>
    <p:sldId id="299" r:id="rId10"/>
    <p:sldId id="300" r:id="rId11"/>
    <p:sldId id="297" r:id="rId12"/>
    <p:sldId id="296" r:id="rId1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31" autoAdjust="0"/>
  </p:normalViewPr>
  <p:slideViewPr>
    <p:cSldViewPr snapToGrid="0">
      <p:cViewPr varScale="1">
        <p:scale>
          <a:sx n="97" d="100"/>
          <a:sy n="97" d="100"/>
        </p:scale>
        <p:origin x="102" y="4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0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15FAA28-D333-4D57-AF0E-BDF53B4498B2}" type="datetime1">
              <a:rPr lang="en-GB" smtClean="0"/>
              <a:t>10/05/2023</a:t>
            </a:fld>
            <a:endParaRPr lang="en-GB"/>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GB" smtClean="0"/>
              <a:t>‹#›</a:t>
            </a:fld>
            <a:endParaRPr lang="en-GB"/>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D03277C-3F5C-4673-8D79-1738A329ED93}" type="datetime1">
              <a:rPr lang="en-GB" noProof="0" smtClean="0"/>
              <a:t>10/05/2023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n-GB" noProof="0" smtClean="0"/>
              <a:t>‹#›</a:t>
            </a:fld>
            <a:endParaRPr lang="en-GB"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belsmarket.co.uk/blog/posts/melanie-martinez-the-pastel-goth-for-the-modern-weird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utorialspoint.com/lady-gaga-as-a-fashion-ic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utorialspoint.com/lady-gaga-as-a-fashion-ic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dirty="0"/>
              <a:t>&gt;Welcome to the Presentation of Performances in Fashion </a:t>
            </a:r>
            <a:endParaRPr lang="en-GB" dirty="0"/>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1</a:t>
            </a:fld>
            <a:endParaRPr lang="en-GB"/>
          </a:p>
        </p:txBody>
      </p:sp>
    </p:spTree>
    <p:extLst>
      <p:ext uri="{BB962C8B-B14F-4D97-AF65-F5344CB8AC3E}">
        <p14:creationId xmlns:p14="http://schemas.microsoft.com/office/powerpoint/2010/main" val="225646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dirty="0"/>
              <a:t>&gt;The focus of the essay was the performances that fashion designers use in their runways to enhance the collection being displayed. </a:t>
            </a:r>
          </a:p>
          <a:p>
            <a:pPr rtl="0"/>
            <a:endParaRPr lang="en-US" dirty="0"/>
          </a:p>
          <a:p>
            <a:pPr rtl="0"/>
            <a:r>
              <a:rPr lang="en-US" dirty="0"/>
              <a:t>&gt;Now looking at how music artists use a similar tactic by using fashion as a way to create a better environment for their performances. </a:t>
            </a:r>
          </a:p>
          <a:p>
            <a:pPr rtl="0"/>
            <a:endParaRPr lang="en-US" dirty="0"/>
          </a:p>
          <a:p>
            <a:pPr rtl="0"/>
            <a:endParaRPr lang="en-GB" dirty="0"/>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2</a:t>
            </a:fld>
            <a:endParaRPr lang="en-GB"/>
          </a:p>
        </p:txBody>
      </p:sp>
    </p:spTree>
    <p:extLst>
      <p:ext uri="{BB962C8B-B14F-4D97-AF65-F5344CB8AC3E}">
        <p14:creationId xmlns:p14="http://schemas.microsoft.com/office/powerpoint/2010/main" val="406871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dirty="0"/>
              <a:t>&gt;</a:t>
            </a:r>
            <a:r>
              <a:rPr lang="en-US" i="0" dirty="0"/>
              <a:t>To help provide a better understanding as to why music and fashion are so intertwined with one another, their performances being similar if not the same reason why it has such a major influence in our society. </a:t>
            </a:r>
            <a:endParaRPr lang="en-US" dirty="0"/>
          </a:p>
          <a:p>
            <a:pPr rtl="0"/>
            <a:endParaRPr lang="en-US" i="0" dirty="0"/>
          </a:p>
          <a:p>
            <a:pPr rtl="0"/>
            <a:endParaRPr lang="en-US" i="0" dirty="0"/>
          </a:p>
          <a:p>
            <a:pPr rtl="0"/>
            <a:r>
              <a:rPr lang="en-US" i="0" dirty="0"/>
              <a:t>Source: </a:t>
            </a:r>
            <a:r>
              <a:rPr lang="en-US" i="1" dirty="0"/>
              <a:t>article written by Antonia </a:t>
            </a:r>
            <a:r>
              <a:rPr lang="en-US" i="1" dirty="0" err="1"/>
              <a:t>Sardone</a:t>
            </a:r>
            <a:r>
              <a:rPr lang="en-US" i="1" dirty="0"/>
              <a:t> in 2021 on the University of Fashion Blog. </a:t>
            </a:r>
            <a:endParaRPr lang="en-GB" i="0" dirty="0"/>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3</a:t>
            </a:fld>
            <a:endParaRPr lang="en-GB"/>
          </a:p>
        </p:txBody>
      </p:sp>
    </p:spTree>
    <p:extLst>
      <p:ext uri="{BB962C8B-B14F-4D97-AF65-F5344CB8AC3E}">
        <p14:creationId xmlns:p14="http://schemas.microsoft.com/office/powerpoint/2010/main" val="238588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dirty="0"/>
              <a:t>&gt;The first music artist to be studied is Melanie Martinez who started her career with a character called Cry Baby. This was the main protagonist in multiple of her projects. The character itself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was created as a fictional and fantasy version of Melanie Martinez and was introduced to be a young, sensitive girl living in a very problematic household. </a:t>
            </a:r>
          </a:p>
          <a:p>
            <a:pPr rtl="0"/>
            <a:endParaRPr lang="en-US" sz="1200" dirty="0">
              <a:effectLst/>
              <a:latin typeface="Calibri" panose="020F0502020204030204" pitchFamily="34" charset="0"/>
              <a:cs typeface="Times New Roman" panose="02020603050405020304" pitchFamily="18" charset="0"/>
            </a:endParaRPr>
          </a:p>
          <a:p>
            <a:pPr rtl="0"/>
            <a:r>
              <a:rPr lang="en-US" sz="1200" dirty="0">
                <a:effectLst/>
                <a:latin typeface="Calibri" panose="020F0502020204030204" pitchFamily="34" charset="0"/>
                <a:cs typeface="Times New Roman" panose="02020603050405020304" pitchFamily="18" charset="0"/>
              </a:rPr>
              <a:t>&gt;Melanie Martinez focuses her songs on heavy topics and personal issues that many people can relate to, often showing the ugly truth behind what people would assume is a ‘perfect’ life. These topics includes addiction, abuse, self-consciousness and low-self esteem, alongside with bullying. </a:t>
            </a:r>
          </a:p>
          <a:p>
            <a:pPr rtl="0"/>
            <a:endParaRPr lang="en-US" sz="1200" dirty="0">
              <a:effectLst/>
              <a:latin typeface="Calibri" panose="020F0502020204030204" pitchFamily="34" charset="0"/>
              <a:cs typeface="Times New Roman" panose="02020603050405020304" pitchFamily="18" charset="0"/>
            </a:endParaRPr>
          </a:p>
          <a:p>
            <a:pPr rtl="0"/>
            <a:r>
              <a:rPr lang="en-US" sz="1200" dirty="0">
                <a:effectLst/>
                <a:latin typeface="Calibri" panose="020F0502020204030204" pitchFamily="34" charset="0"/>
                <a:cs typeface="Times New Roman" panose="02020603050405020304" pitchFamily="18" charset="0"/>
              </a:rPr>
              <a:t>&gt;During her performances, both in music and on stage, Melanie Martinez uses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fashion as a way to indicate what the topic of the song is. The artist even uses fine details in the stage sets for each song to enhance the emotions throughout the performance. </a:t>
            </a:r>
          </a:p>
          <a:p>
            <a:pPr rtl="0"/>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&gt;Melanie Martinez has been associated with the fashion trend of ‘pastel goth’ and in the 2021 website article,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Melanie Martinez and her Pastel Goth Fashion </a:t>
            </a: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by Jessica Smith,</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the author explains this by stating;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‘Her hair, her clothes, and even her music somehow captures the love of the mysterious, dark, and cute that is found in the Pastel Goth subculture.’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The author details further about Melanie Martinez’s appearance with her spilt hair colors, makeup as well as natural features such as gap teeth and explains that each aspect plays a massive part in the character and stage presence.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&gt;This is another quote from Smith in the article that explains the clothing aspect of Melanie Martinez’s.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Source: </a:t>
            </a:r>
            <a:r>
              <a:rPr lang="en-GB" sz="1200" dirty="0">
                <a:solidFill>
                  <a:srgbClr val="000000"/>
                </a:solidFill>
                <a:effectLst/>
                <a:latin typeface="Times New Roman" panose="02020603050405020304" pitchFamily="18" charset="0"/>
                <a:ea typeface="Times New Roman" panose="02020603050405020304" pitchFamily="18" charset="0"/>
              </a:rPr>
              <a:t>Smith, J. (2021) </a:t>
            </a:r>
            <a:r>
              <a:rPr lang="en-GB" sz="1200" i="1" dirty="0">
                <a:solidFill>
                  <a:srgbClr val="000000"/>
                </a:solidFill>
                <a:effectLst/>
                <a:latin typeface="Times New Roman" panose="02020603050405020304" pitchFamily="18" charset="0"/>
                <a:ea typeface="Times New Roman" panose="02020603050405020304" pitchFamily="18" charset="0"/>
              </a:rPr>
              <a:t>Melanie Martinez and her pastel goth fashion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i="1" dirty="0">
                <a:solidFill>
                  <a:srgbClr val="000000"/>
                </a:solidFill>
                <a:effectLst/>
                <a:latin typeface="Times New Roman" panose="02020603050405020304" pitchFamily="18" charset="0"/>
                <a:ea typeface="Times New Roman" panose="02020603050405020304" pitchFamily="18" charset="0"/>
              </a:rPr>
              <a:t>RebelsMarket</a:t>
            </a:r>
            <a:r>
              <a:rPr lang="en-GB" sz="1200" dirty="0">
                <a:solidFill>
                  <a:srgbClr val="000000"/>
                </a:solidFill>
                <a:effectLst/>
                <a:latin typeface="Times New Roman" panose="02020603050405020304" pitchFamily="18" charset="0"/>
                <a:ea typeface="Times New Roman" panose="02020603050405020304" pitchFamily="18" charset="0"/>
              </a:rPr>
              <a:t>. Available at: </a:t>
            </a:r>
            <a:r>
              <a:rPr lang="en-GB" sz="1200" dirty="0">
                <a:solidFill>
                  <a:srgbClr val="000000"/>
                </a:solidFill>
                <a:effectLst/>
                <a:latin typeface="Times New Roman" panose="02020603050405020304" pitchFamily="18" charset="0"/>
                <a:ea typeface="Times New Roman" panose="02020603050405020304" pitchFamily="18" charset="0"/>
                <a:hlinkClick r:id="rId3"/>
              </a:rPr>
              <a:t>https://</a:t>
            </a:r>
            <a:r>
              <a:rPr lang="en-GB" sz="1200" dirty="0" err="1">
                <a:solidFill>
                  <a:srgbClr val="000000"/>
                </a:solidFill>
                <a:effectLst/>
                <a:latin typeface="Times New Roman" panose="02020603050405020304" pitchFamily="18" charset="0"/>
                <a:ea typeface="Times New Roman" panose="02020603050405020304" pitchFamily="18" charset="0"/>
                <a:hlinkClick r:id="rId3"/>
              </a:rPr>
              <a:t>www.rebelsmarket.co.uk</a:t>
            </a:r>
            <a:r>
              <a:rPr lang="en-GB" sz="1200" dirty="0">
                <a:solidFill>
                  <a:srgbClr val="000000"/>
                </a:solidFill>
                <a:effectLst/>
                <a:latin typeface="Times New Roman" panose="02020603050405020304" pitchFamily="18" charset="0"/>
                <a:ea typeface="Times New Roman" panose="02020603050405020304" pitchFamily="18" charset="0"/>
                <a:hlinkClick r:id="rId3"/>
              </a:rPr>
              <a:t>/blog/posts/</a:t>
            </a:r>
            <a:r>
              <a:rPr lang="en-GB" sz="1200" dirty="0" err="1">
                <a:solidFill>
                  <a:srgbClr val="000000"/>
                </a:solidFill>
                <a:effectLst/>
                <a:latin typeface="Times New Roman" panose="02020603050405020304" pitchFamily="18" charset="0"/>
                <a:ea typeface="Times New Roman" panose="02020603050405020304" pitchFamily="18" charset="0"/>
                <a:hlinkClick r:id="rId3"/>
              </a:rPr>
              <a:t>melanie-martinez-the</a:t>
            </a:r>
            <a:r>
              <a:rPr lang="en-GB" sz="1200" dirty="0">
                <a:solidFill>
                  <a:srgbClr val="000000"/>
                </a:solidFill>
                <a:effectLst/>
                <a:latin typeface="Times New Roman" panose="02020603050405020304" pitchFamily="18" charset="0"/>
                <a:ea typeface="Times New Roman" panose="02020603050405020304" pitchFamily="18" charset="0"/>
                <a:hlinkClick r:id="rId3"/>
              </a:rPr>
              <a:t>-pastel-goth-for-the-modern-weirdo</a:t>
            </a:r>
            <a:r>
              <a:rPr lang="en-GB" sz="1200" dirty="0">
                <a:solidFill>
                  <a:srgbClr val="000000"/>
                </a:solidFill>
                <a:effectLst/>
                <a:latin typeface="Times New Roman" panose="02020603050405020304" pitchFamily="18" charset="0"/>
                <a:ea typeface="Times New Roman" panose="02020603050405020304" pitchFamily="18" charset="0"/>
              </a:rPr>
              <a:t> (Accessed: March 7, 2023).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&gt;The reason behind these choices in the fashion style, set designs, topics of her songs and Melanie’s child-like performances is to bring the audience’s attention towards issues and problems that many people faces in reality but are often overlooked or ignored because people don’t wish to accept the ugly truth of what really happens in daily life such as bullying, abuse or other tragic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&gt;With the innocence of the character Cry Baby, these focuses are empathized to showcase how horrid the topics truly are which gains sympathy from the audience, pulling their emotions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cs typeface="Times New Roman" panose="02020603050405020304" pitchFamily="18" charset="0"/>
              </a:rPr>
              <a:t>CONCLUSION FOR MELANIE MARTINEZ: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cs typeface="Times New Roman" panose="02020603050405020304" pitchFamily="18" charset="0"/>
              </a:rPr>
              <a:t>&gt;The performances given by Melanie Martinez, either on stage or in a music video, can be concluded to be linked between her fashion, set designs and storytelling of a character’s experiences from dark topics. The purpose for these performances is to bring awareness of said topics of abuse, being sexualized as a well as addictions, and emphasize just how horrid these experiences really are. Melanie Martinez uses her performances within music and fashion choices to showcase her opinions as well in these topics, having experienced some herself throughout childhood and even in current daily life. The media often tries to ignore or gloss over these topics, so Melanie Martinez is forcing her audience to accept that this is reality for some people and help to create a safe environment where her fans can connect and relate to, having their own experiences being told without fear of being hurt further by peers or society. </a:t>
            </a:r>
            <a:endParaRPr lang="en-US" b="0" dirty="0"/>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4</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&gt;Moving onto looking at Lady Gaga, she is </a:t>
            </a:r>
            <a:r>
              <a:rPr lang="en-US" sz="1800" kern="0" dirty="0">
                <a:effectLst/>
                <a:latin typeface="Calibri" panose="020F0502020204030204" pitchFamily="34" charset="0"/>
                <a:cs typeface="Times New Roman" panose="02020603050405020304" pitchFamily="18" charset="0"/>
              </a:rPr>
              <a:t>known in a similar way to Melanie Martinez for her</a:t>
            </a:r>
            <a:r>
              <a:rPr lang="en-US" sz="1800" kern="0" dirty="0">
                <a:effectLst/>
                <a:latin typeface="Calibri" panose="020F0502020204030204" pitchFamily="34" charset="0"/>
                <a:ea typeface="Times New Roman" panose="02020603050405020304" pitchFamily="18" charset="0"/>
                <a:cs typeface="Times New Roman" panose="02020603050405020304" pitchFamily="18" charset="0"/>
              </a:rPr>
              <a:t> exaggerated and over-the-top outfits showcased during her performances and red carpet events.</a:t>
            </a:r>
            <a:r>
              <a:rPr lang="en-GB" dirty="0">
                <a:effectLst/>
              </a:rPr>
              <a:t>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 the article,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Lady Gaga as a Fashion Icon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by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Mukesh</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Kumar in 2023, on the website Tutorials Point, he describes Lady Gaga’s style, stating;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‘Lady Gaga is known for her bold, eclectic, and often avant-garde fashion choices. She often incorporates elements of costume and theatre into her fashion and is known for her use of over-the-top, extravagant, and often bizarre clothing and accessories.”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Source: </a:t>
            </a:r>
            <a:r>
              <a:rPr lang="en-GB" sz="1200" dirty="0">
                <a:solidFill>
                  <a:srgbClr val="000000"/>
                </a:solidFill>
                <a:effectLst/>
                <a:latin typeface="Times New Roman" panose="02020603050405020304" pitchFamily="18" charset="0"/>
                <a:ea typeface="Times New Roman" panose="02020603050405020304" pitchFamily="18" charset="0"/>
              </a:rPr>
              <a:t>Kumar , M. (2023) </a:t>
            </a:r>
            <a:r>
              <a:rPr lang="en-GB" sz="1200" i="1" dirty="0">
                <a:solidFill>
                  <a:srgbClr val="000000"/>
                </a:solidFill>
                <a:effectLst/>
                <a:latin typeface="Times New Roman" panose="02020603050405020304" pitchFamily="18" charset="0"/>
                <a:ea typeface="Times New Roman" panose="02020603050405020304" pitchFamily="18" charset="0"/>
              </a:rPr>
              <a:t>Lady Gaga as a fashion icon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i="1" dirty="0">
                <a:solidFill>
                  <a:srgbClr val="000000"/>
                </a:solidFill>
                <a:effectLst/>
                <a:latin typeface="Times New Roman" panose="02020603050405020304" pitchFamily="18" charset="0"/>
                <a:ea typeface="Times New Roman" panose="02020603050405020304" pitchFamily="18" charset="0"/>
              </a:rPr>
              <a:t>Tutorials Point</a:t>
            </a:r>
            <a:r>
              <a:rPr lang="en-GB" sz="1200" dirty="0">
                <a:solidFill>
                  <a:srgbClr val="000000"/>
                </a:solidFill>
                <a:effectLst/>
                <a:latin typeface="Times New Roman" panose="02020603050405020304" pitchFamily="18" charset="0"/>
                <a:ea typeface="Times New Roman" panose="02020603050405020304" pitchFamily="18" charset="0"/>
              </a:rPr>
              <a:t>. Available at: </a:t>
            </a:r>
            <a:r>
              <a:rPr lang="en-GB" sz="1200" dirty="0">
                <a:solidFill>
                  <a:srgbClr val="000000"/>
                </a:solidFill>
                <a:effectLst/>
                <a:latin typeface="Times New Roman" panose="02020603050405020304" pitchFamily="18" charset="0"/>
                <a:ea typeface="Times New Roman" panose="02020603050405020304" pitchFamily="18" charset="0"/>
                <a:hlinkClick r:id="rId3"/>
              </a:rPr>
              <a:t>https://</a:t>
            </a:r>
            <a:r>
              <a:rPr lang="en-GB" sz="1200" dirty="0" err="1">
                <a:solidFill>
                  <a:srgbClr val="000000"/>
                </a:solidFill>
                <a:effectLst/>
                <a:latin typeface="Times New Roman" panose="02020603050405020304" pitchFamily="18" charset="0"/>
                <a:ea typeface="Times New Roman" panose="02020603050405020304" pitchFamily="18" charset="0"/>
                <a:hlinkClick r:id="rId3"/>
              </a:rPr>
              <a:t>www.tutorialspoint.com</a:t>
            </a:r>
            <a:r>
              <a:rPr lang="en-GB" sz="1200" dirty="0">
                <a:solidFill>
                  <a:srgbClr val="000000"/>
                </a:solidFill>
                <a:effectLst/>
                <a:latin typeface="Times New Roman" panose="02020603050405020304" pitchFamily="18" charset="0"/>
                <a:ea typeface="Times New Roman" panose="02020603050405020304" pitchFamily="18" charset="0"/>
                <a:hlinkClick r:id="rId3"/>
              </a:rPr>
              <a:t>/lady-gaga-as-a-fashion-icon#</a:t>
            </a:r>
            <a:r>
              <a:rPr lang="en-US" sz="1200" dirty="0">
                <a:solidFill>
                  <a:srgbClr val="000000"/>
                </a:solidFill>
                <a:effectLst/>
                <a:latin typeface="Times New Roman" panose="02020603050405020304" pitchFamily="18" charset="0"/>
                <a:ea typeface="Times New Roman" panose="02020603050405020304" pitchFamily="18" charset="0"/>
              </a:rPr>
              <a:t> </a:t>
            </a:r>
            <a:r>
              <a:rPr lang="en-GB" sz="1200" dirty="0">
                <a:solidFill>
                  <a:srgbClr val="000000"/>
                </a:solidFill>
                <a:effectLst/>
                <a:latin typeface="Times New Roman" panose="02020603050405020304" pitchFamily="18" charset="0"/>
                <a:ea typeface="Times New Roman" panose="02020603050405020304" pitchFamily="18" charset="0"/>
              </a:rPr>
              <a:t>(Accessed: March 8, 2023). </a:t>
            </a:r>
            <a:endParaRPr lang="en-US" sz="1200" i="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&gt;</a:t>
            </a: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While the two mentioned artists are known for their outfits, Lady Gaga differs from Martinez as she uses her outfits to symbolize political topics and personal issues that she has her own thoughts on, instead of creating a character to help emphasize her points. </a:t>
            </a:r>
            <a:endParaRPr lang="en-US"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&gt;Quite a few of Lady Gaga’s outfits have gone viral and some controversial such as the bubble dress from 2009 and her 2010 MTV Video Music Awards dress made of meat.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&gt;The bubble dress was worn with the intentions to symbolize the idea of being trapped in one’s own fame. The dress featured large, clear plastic bubbles that covered her entire body. This dress received mixed reviews at the time but has quickly became one of her most iconic looks, compared to the meat dress that caused a craze the moment the media had seen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Times New Roman" panose="02020603050405020304" pitchFamily="18" charset="0"/>
                <a:cs typeface="Times New Roman" panose="02020603050405020304" pitchFamily="18" charset="0"/>
              </a:rPr>
              <a:t>&gt;In the same article, Kumamoto explains that the Meat dress was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“entirely made of raw beef, designed by Franc Fernandez and was worn as a statement about the military’s “don’t ask, don’t tell”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GB" sz="1200" dirty="0">
                <a:solidFill>
                  <a:srgbClr val="000000"/>
                </a:solidFill>
                <a:effectLst/>
                <a:latin typeface="Times New Roman" panose="02020603050405020304" pitchFamily="18" charset="0"/>
                <a:ea typeface="Times New Roman" panose="02020603050405020304" pitchFamily="18" charset="0"/>
              </a:rPr>
              <a:t>Kumar , M. (2023) </a:t>
            </a:r>
            <a:r>
              <a:rPr lang="en-GB" sz="1200" i="1" dirty="0">
                <a:solidFill>
                  <a:srgbClr val="000000"/>
                </a:solidFill>
                <a:effectLst/>
                <a:latin typeface="Times New Roman" panose="02020603050405020304" pitchFamily="18" charset="0"/>
                <a:ea typeface="Times New Roman" panose="02020603050405020304" pitchFamily="18" charset="0"/>
              </a:rPr>
              <a:t>Lady Gaga as a fashion icon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i="1" dirty="0">
                <a:solidFill>
                  <a:srgbClr val="000000"/>
                </a:solidFill>
                <a:effectLst/>
                <a:latin typeface="Times New Roman" panose="02020603050405020304" pitchFamily="18" charset="0"/>
                <a:ea typeface="Times New Roman" panose="02020603050405020304" pitchFamily="18" charset="0"/>
              </a:rPr>
              <a:t>Tutorials Point</a:t>
            </a:r>
            <a:r>
              <a:rPr lang="en-GB" sz="1200" dirty="0">
                <a:solidFill>
                  <a:srgbClr val="000000"/>
                </a:solidFill>
                <a:effectLst/>
                <a:latin typeface="Times New Roman" panose="02020603050405020304" pitchFamily="18" charset="0"/>
                <a:ea typeface="Times New Roman" panose="02020603050405020304" pitchFamily="18" charset="0"/>
              </a:rPr>
              <a:t>. Available at: </a:t>
            </a:r>
            <a:r>
              <a:rPr lang="en-GB" sz="1200" dirty="0">
                <a:solidFill>
                  <a:srgbClr val="000000"/>
                </a:solidFill>
                <a:effectLst/>
                <a:latin typeface="Times New Roman" panose="02020603050405020304" pitchFamily="18" charset="0"/>
                <a:ea typeface="Times New Roman" panose="02020603050405020304" pitchFamily="18" charset="0"/>
                <a:hlinkClick r:id="rId3"/>
              </a:rPr>
              <a:t>https://</a:t>
            </a:r>
            <a:r>
              <a:rPr lang="en-GB" sz="1200" dirty="0" err="1">
                <a:solidFill>
                  <a:srgbClr val="000000"/>
                </a:solidFill>
                <a:effectLst/>
                <a:latin typeface="Times New Roman" panose="02020603050405020304" pitchFamily="18" charset="0"/>
                <a:ea typeface="Times New Roman" panose="02020603050405020304" pitchFamily="18" charset="0"/>
                <a:hlinkClick r:id="rId3"/>
              </a:rPr>
              <a:t>www.tutorialspoint.com</a:t>
            </a:r>
            <a:r>
              <a:rPr lang="en-GB" sz="1200" dirty="0">
                <a:solidFill>
                  <a:srgbClr val="000000"/>
                </a:solidFill>
                <a:effectLst/>
                <a:latin typeface="Times New Roman" panose="02020603050405020304" pitchFamily="18" charset="0"/>
                <a:ea typeface="Times New Roman" panose="02020603050405020304" pitchFamily="18" charset="0"/>
                <a:hlinkClick r:id="rId3"/>
              </a:rPr>
              <a:t>/lady-gaga-as-a-fashion-icon#</a:t>
            </a:r>
            <a:r>
              <a:rPr lang="en-US" sz="1200" dirty="0">
                <a:solidFill>
                  <a:srgbClr val="000000"/>
                </a:solidFill>
                <a:effectLst/>
                <a:latin typeface="Times New Roman" panose="02020603050405020304" pitchFamily="18" charset="0"/>
                <a:ea typeface="Times New Roman" panose="02020603050405020304" pitchFamily="18" charset="0"/>
              </a:rPr>
              <a:t> </a:t>
            </a:r>
            <a:r>
              <a:rPr lang="en-GB" sz="1200" dirty="0">
                <a:solidFill>
                  <a:srgbClr val="000000"/>
                </a:solidFill>
                <a:effectLst/>
                <a:latin typeface="Times New Roman" panose="02020603050405020304" pitchFamily="18" charset="0"/>
                <a:ea typeface="Times New Roman" panose="02020603050405020304" pitchFamily="18" charset="0"/>
              </a:rPr>
              <a:t>(Accessed: March 8, 2023).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rtl="0"/>
            <a:fld id="{8530193B-564F-4854-8A52-728F3FB19C85}" type="slidenum">
              <a:rPr lang="en-GB" noProof="0" smtClean="0"/>
              <a:t>5</a:t>
            </a:fld>
            <a:endParaRPr lang="en-GB" noProof="0"/>
          </a:p>
        </p:txBody>
      </p:sp>
    </p:spTree>
    <p:extLst>
      <p:ext uri="{BB962C8B-B14F-4D97-AF65-F5344CB8AC3E}">
        <p14:creationId xmlns:p14="http://schemas.microsoft.com/office/powerpoint/2010/main" val="152243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&gt;Matching the exaggeration of her outfits, Lady Gaga often makes grand entrances for her appearances on stage and red carpets. </a:t>
            </a:r>
          </a:p>
          <a:p>
            <a:endParaRPr lang="en-US" dirty="0"/>
          </a:p>
          <a:p>
            <a:r>
              <a:rPr lang="en-US" dirty="0"/>
              <a:t>&gt;An honorable mention of a grande entrance is the egg capsule in 2011 when Lady Gaga attended the Grammy Awards. She arrived in an egg which had to be carried on a platform by four men. Kumar explains in his article that </a:t>
            </a:r>
            <a:r>
              <a:rPr lang="en-US" i="1" dirty="0"/>
              <a:t>“the egg was a symbol of the birth of her new album, “Born This Way.”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Source: </a:t>
            </a:r>
            <a:r>
              <a:rPr lang="en-GB" sz="1200" dirty="0">
                <a:solidFill>
                  <a:srgbClr val="000000"/>
                </a:solidFill>
                <a:effectLst/>
                <a:latin typeface="Times New Roman" panose="02020603050405020304" pitchFamily="18" charset="0"/>
                <a:ea typeface="Times New Roman" panose="02020603050405020304" pitchFamily="18" charset="0"/>
              </a:rPr>
              <a:t>Kumar , M. (2023) </a:t>
            </a:r>
            <a:r>
              <a:rPr lang="en-GB" sz="1200" i="1" dirty="0">
                <a:solidFill>
                  <a:srgbClr val="000000"/>
                </a:solidFill>
                <a:effectLst/>
                <a:latin typeface="Times New Roman" panose="02020603050405020304" pitchFamily="18" charset="0"/>
                <a:ea typeface="Times New Roman" panose="02020603050405020304" pitchFamily="18" charset="0"/>
              </a:rPr>
              <a:t>Lady Gaga as a fashion icon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i="1" dirty="0">
                <a:solidFill>
                  <a:srgbClr val="000000"/>
                </a:solidFill>
                <a:effectLst/>
                <a:latin typeface="Times New Roman" panose="02020603050405020304" pitchFamily="18" charset="0"/>
                <a:ea typeface="Times New Roman" panose="02020603050405020304" pitchFamily="18" charset="0"/>
              </a:rPr>
              <a:t>Tutorials Point</a:t>
            </a:r>
            <a:r>
              <a:rPr lang="en-GB" sz="1200" dirty="0">
                <a:solidFill>
                  <a:srgbClr val="000000"/>
                </a:solidFill>
                <a:effectLst/>
                <a:latin typeface="Times New Roman" panose="02020603050405020304" pitchFamily="18" charset="0"/>
                <a:ea typeface="Times New Roman" panose="02020603050405020304" pitchFamily="18" charset="0"/>
              </a:rPr>
              <a:t>. Available at: </a:t>
            </a:r>
            <a:r>
              <a:rPr lang="en-GB" sz="1200" dirty="0">
                <a:solidFill>
                  <a:srgbClr val="000000"/>
                </a:solidFill>
                <a:effectLst/>
                <a:latin typeface="Times New Roman" panose="02020603050405020304" pitchFamily="18" charset="0"/>
                <a:ea typeface="Times New Roman" panose="02020603050405020304" pitchFamily="18" charset="0"/>
                <a:hlinkClick r:id="rId3"/>
              </a:rPr>
              <a:t>https://</a:t>
            </a:r>
            <a:r>
              <a:rPr lang="en-GB" sz="1200" dirty="0" err="1">
                <a:solidFill>
                  <a:srgbClr val="000000"/>
                </a:solidFill>
                <a:effectLst/>
                <a:latin typeface="Times New Roman" panose="02020603050405020304" pitchFamily="18" charset="0"/>
                <a:ea typeface="Times New Roman" panose="02020603050405020304" pitchFamily="18" charset="0"/>
                <a:hlinkClick r:id="rId3"/>
              </a:rPr>
              <a:t>www.tutorialspoint.com</a:t>
            </a:r>
            <a:r>
              <a:rPr lang="en-GB" sz="1200" dirty="0">
                <a:solidFill>
                  <a:srgbClr val="000000"/>
                </a:solidFill>
                <a:effectLst/>
                <a:latin typeface="Times New Roman" panose="02020603050405020304" pitchFamily="18" charset="0"/>
                <a:ea typeface="Times New Roman" panose="02020603050405020304" pitchFamily="18" charset="0"/>
                <a:hlinkClick r:id="rId3"/>
              </a:rPr>
              <a:t>/lady-gaga-as-a-fashion-icon#</a:t>
            </a:r>
            <a:r>
              <a:rPr lang="en-US" sz="1200" dirty="0">
                <a:solidFill>
                  <a:srgbClr val="000000"/>
                </a:solidFill>
                <a:effectLst/>
                <a:latin typeface="Times New Roman" panose="02020603050405020304" pitchFamily="18" charset="0"/>
                <a:ea typeface="Times New Roman" panose="02020603050405020304" pitchFamily="18" charset="0"/>
              </a:rPr>
              <a:t> </a:t>
            </a:r>
            <a:r>
              <a:rPr lang="en-GB" sz="1200" dirty="0">
                <a:solidFill>
                  <a:srgbClr val="000000"/>
                </a:solidFill>
                <a:effectLst/>
                <a:latin typeface="Times New Roman" panose="02020603050405020304" pitchFamily="18" charset="0"/>
                <a:ea typeface="Times New Roman" panose="02020603050405020304" pitchFamily="18" charset="0"/>
              </a:rPr>
              <a:t>(Accessed: March 8, 2023). </a:t>
            </a:r>
            <a:endParaRPr lang="en-US" i="0" dirty="0"/>
          </a:p>
          <a:p>
            <a:endParaRPr lang="en-US" i="1" dirty="0"/>
          </a:p>
          <a:p>
            <a:r>
              <a:rPr lang="en-US" i="1" dirty="0"/>
              <a:t>&gt;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Lady Gaga’s fashion style plays a major role in her performances as the outfits are not only to enhance the stage presence of the artist, but are performances within themselves. </a:t>
            </a:r>
            <a:endParaRPr lang="en-US" i="1" dirty="0"/>
          </a:p>
          <a:p>
            <a:endParaRPr lang="en-US" dirty="0"/>
          </a:p>
          <a:p>
            <a:r>
              <a:rPr lang="en-US" dirty="0"/>
              <a:t>&gt;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Comparing the author’s description for Lady Gaga to the one for the style of Melanie Martinez, the two, while being very similar in the terms of having an unique and almost ‘controversial’ style that people often question or criticize, are also very different with Melanie sticking to one style and aesthetic currently and Gaga having elements from multiple aesthetics, mixing and matching the ‘outrageous’ outfits. </a:t>
            </a:r>
          </a:p>
          <a:p>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CONCLUSION ON LADY GAGA: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Times New Roman" panose="02020603050405020304" pitchFamily="18" charset="0"/>
                <a:ea typeface="Times New Roman" panose="02020603050405020304" pitchFamily="18" charset="0"/>
              </a:rPr>
              <a:t>&gt;From controversial outfits, to shocking twists in her performances, Lady Gaga makes her choices for her appearance in a similar matter as Melanie Martinez. She is showcasing and proving her points and opinions on political and social matters, refusing to allow the media to sweep heavy topics under the rug like they often try to do. While Lady Gaga wasn’t the first music artist to start these sort of scandals with her fashion, she may arguably be the ‘most’ known and thought of when someone is to mention the topic of ‘outrageous fashion’. </a:t>
            </a:r>
            <a:endParaRPr lang="en-US" dirty="0"/>
          </a:p>
        </p:txBody>
      </p:sp>
      <p:sp>
        <p:nvSpPr>
          <p:cNvPr id="4" name="Slide Number Placeholder 3"/>
          <p:cNvSpPr>
            <a:spLocks noGrp="1"/>
          </p:cNvSpPr>
          <p:nvPr>
            <p:ph type="sldNum" sz="quarter" idx="5"/>
          </p:nvPr>
        </p:nvSpPr>
        <p:spPr/>
        <p:txBody>
          <a:bodyPr/>
          <a:lstStyle/>
          <a:p>
            <a:pPr rtl="0"/>
            <a:fld id="{8530193B-564F-4854-8A52-728F3FB19C85}" type="slidenum">
              <a:rPr lang="en-GB" noProof="0" smtClean="0"/>
              <a:t>6</a:t>
            </a:fld>
            <a:endParaRPr lang="en-GB" noProof="0"/>
          </a:p>
        </p:txBody>
      </p:sp>
    </p:spTree>
    <p:extLst>
      <p:ext uri="{BB962C8B-B14F-4D97-AF65-F5344CB8AC3E}">
        <p14:creationId xmlns:p14="http://schemas.microsoft.com/office/powerpoint/2010/main" val="61456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conclusion, similar to Melanie Martinez and Lady Gaga, a vast majority of musicians have used fashion to enhance their self-expression, and while many may not have created characters or a story throughout their music like the two mentioned, the fashion these artists use speaks enough volume that helps their own message, be that their opinion or experience, get across to their audience.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music industry is tough, various tragic experiences happen within, and sometimes the music artist use their clothes, fashion trends and styles as a way to protest what they believe is wrong, as a way to gain control of their own career.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rtl="0"/>
            <a:fld id="{8530193B-564F-4854-8A52-728F3FB19C85}" type="slidenum">
              <a:rPr lang="en-GB" noProof="0" smtClean="0"/>
              <a:t>7</a:t>
            </a:fld>
            <a:endParaRPr lang="en-GB" noProof="0"/>
          </a:p>
        </p:txBody>
      </p:sp>
    </p:spTree>
    <p:extLst>
      <p:ext uri="{BB962C8B-B14F-4D97-AF65-F5344CB8AC3E}">
        <p14:creationId xmlns:p14="http://schemas.microsoft.com/office/powerpoint/2010/main" val="281237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9</a:t>
            </a:fld>
            <a:endParaRPr lang="en-GB"/>
          </a:p>
        </p:txBody>
      </p:sp>
    </p:spTree>
    <p:extLst>
      <p:ext uri="{BB962C8B-B14F-4D97-AF65-F5344CB8AC3E}">
        <p14:creationId xmlns:p14="http://schemas.microsoft.com/office/powerpoint/2010/main" val="130994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tx1"/>
                </a:solidFill>
                <a:latin typeface="+mj-lt"/>
              </a:defRPr>
            </a:lvl1pPr>
          </a:lstStyle>
          <a:p>
            <a:pPr rtl="0"/>
            <a:r>
              <a:rPr lang="en-GB"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en-GB"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n-GB" noProof="0"/>
              <a:t>Add a footer</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n-GB" noProof="0" smtClean="0"/>
              <a:pPr/>
              <a:t>‹#›</a:t>
            </a:fld>
            <a:endParaRPr lang="en-GB" noProof="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en-GB" noProof="0"/>
              <a:t>Click To Edit Master Title Style</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rtlCol="0" anchor="b"/>
          <a:lstStyle>
            <a:lvl1pPr>
              <a:defRPr sz="2800"/>
            </a:lvl1pPr>
          </a:lstStyle>
          <a:p>
            <a:pPr rtl="0"/>
            <a:r>
              <a:rPr lang="en-GB"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rtlCol="0" anchor="b"/>
          <a:lstStyle>
            <a:lvl1pPr>
              <a:defRPr sz="2800"/>
            </a:lvl1pPr>
          </a:lstStyle>
          <a:p>
            <a:pPr rtl="0"/>
            <a:r>
              <a:rPr lang="en-GB"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n-GB"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n-GB" noProof="0"/>
              <a:t>Add a footer</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n-GB"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n-GB" noProof="0" smtClean="0"/>
              <a:pPr/>
              <a:t>‹#›</a:t>
            </a:fld>
            <a:endParaRPr lang="en-GB" noProof="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rtlCol="0"/>
          <a:lstStyle/>
          <a:p>
            <a:pPr rtl="0"/>
            <a:r>
              <a:rPr lang="en-GB"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en-GB"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n-GB" noProof="0" smtClean="0"/>
              <a:pPr/>
              <a:t>‹#›</a:t>
            </a:fld>
            <a:endParaRPr lang="en-GB" noProof="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en-GB"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en-GB"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n-GB"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n-GB"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n-GB" noProof="0"/>
              <a:t>Company 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en-GB"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Rectangle 6">
            <a:extLst>
              <a:ext uri="{FF2B5EF4-FFF2-40B4-BE49-F238E27FC236}">
                <a16:creationId xmlns:a16="http://schemas.microsoft.com/office/drawing/2014/main" id="{62F208ED-79A0-4B2C-A5EE-9D27466BCA3F}"/>
              </a:ext>
            </a:extLst>
          </p:cNvPr>
          <p:cNvSpPr/>
          <p:nvPr/>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en-GB"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en-GB" noProof="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en-GB" noProof="0" smtClean="0"/>
              <a:pPr/>
              <a:t>‹#›</a:t>
            </a:fld>
            <a:endParaRPr lang="en-GB" noProof="0"/>
          </a:p>
        </p:txBody>
      </p:sp>
      <p:sp>
        <p:nvSpPr>
          <p:cNvPr id="4" name="TextBox 3">
            <a:extLst>
              <a:ext uri="{FF2B5EF4-FFF2-40B4-BE49-F238E27FC236}">
                <a16:creationId xmlns:a16="http://schemas.microsoft.com/office/drawing/2014/main" id="{34FDC6F9-37F9-4E25-AECA-D307B8421C73}"/>
              </a:ext>
            </a:extLst>
          </p:cNvPr>
          <p:cNvSpPr txBox="1"/>
          <p:nvPr/>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en-GB" sz="1600" b="1" spc="-100" noProof="0">
                <a:solidFill>
                  <a:schemeClr val="tx1">
                    <a:lumMod val="50000"/>
                    <a:lumOff val="50000"/>
                  </a:schemeClr>
                </a:solidFill>
                <a:latin typeface="Corbel" panose="020B0503020204020204" pitchFamily="34" charset="0"/>
              </a:rPr>
              <a:t>WOODGROVE</a:t>
            </a:r>
            <a:r>
              <a:rPr lang="en-GB" sz="1600" b="1" spc="-100" noProof="0">
                <a:solidFill>
                  <a:schemeClr val="accent1"/>
                </a:solidFill>
                <a:latin typeface="Corbel" panose="020B0503020204020204" pitchFamily="34" charset="0"/>
              </a:rPr>
              <a:t> </a:t>
            </a:r>
            <a:r>
              <a:rPr lang="en-GB" sz="1600" b="1" spc="-100" noProof="0">
                <a:solidFill>
                  <a:schemeClr val="tx1"/>
                </a:solidFill>
                <a:latin typeface="Corbel" panose="020B0503020204020204" pitchFamily="34" charset="0"/>
              </a:rPr>
              <a:t>BANK</a:t>
            </a:r>
          </a:p>
        </p:txBody>
      </p:sp>
      <p:sp>
        <p:nvSpPr>
          <p:cNvPr id="8" name="Rectangle 7">
            <a:extLst>
              <a:ext uri="{FF2B5EF4-FFF2-40B4-BE49-F238E27FC236}">
                <a16:creationId xmlns:a16="http://schemas.microsoft.com/office/drawing/2014/main" id="{6B322F68-670D-45A0-A54F-7E70BCEAED3F}"/>
              </a:ext>
            </a:extLst>
          </p:cNvPr>
          <p:cNvSpPr/>
          <p:nvPr/>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E69B5F15-353A-4344-8D61-F4E25AA9FB6C}"/>
              </a:ext>
            </a:extLst>
          </p:cNvPr>
          <p:cNvSpPr/>
          <p:nvPr/>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2FA0C0AA-FCE8-4A7F-928A-54C96BBA9053}"/>
              </a:ext>
            </a:extLst>
          </p:cNvPr>
          <p:cNvSpPr/>
          <p:nvPr/>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versityoffashion.com/blog/a-timeline-of-musics-influence-over-fashion/" TargetMode="External"/><Relationship Id="rId2" Type="http://schemas.openxmlformats.org/officeDocument/2006/relationships/hyperlink" Target="https://www.tutorialspoint.com/lady-gaga-as-a-fashion-icon" TargetMode="External"/><Relationship Id="rId1" Type="http://schemas.openxmlformats.org/officeDocument/2006/relationships/slideLayout" Target="../slideLayouts/slideLayout9.xml"/><Relationship Id="rId4" Type="http://schemas.openxmlformats.org/officeDocument/2006/relationships/hyperlink" Target="https://www.rebelsmarket.co.uk/blog/posts/melanie-martinez-the-pastel-goth-for-the-modern-weird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DEB5DD-CA99-0D89-A4A5-DBE187BECC1E}"/>
              </a:ext>
            </a:extLst>
          </p:cNvPr>
          <p:cNvPicPr>
            <a:picLocks noGrp="1" noChangeAspect="1"/>
          </p:cNvPicPr>
          <p:nvPr>
            <p:ph type="pic" sz="quarter" idx="13"/>
          </p:nvPr>
        </p:nvPicPr>
        <p:blipFill rotWithShape="1">
          <a:blip r:embed="rId3"/>
          <a:srcRect l="23960" r="23960"/>
          <a:stretch/>
        </p:blipFill>
        <p:spPr/>
      </p:pic>
      <p:sp>
        <p:nvSpPr>
          <p:cNvPr id="5" name="Subtitle 4">
            <a:extLst>
              <a:ext uri="{FF2B5EF4-FFF2-40B4-BE49-F238E27FC236}">
                <a16:creationId xmlns:a16="http://schemas.microsoft.com/office/drawing/2014/main" id="{A41DF8E4-307A-C271-5B97-2FC50A87D049}"/>
              </a:ext>
            </a:extLst>
          </p:cNvPr>
          <p:cNvSpPr>
            <a:spLocks noGrp="1"/>
          </p:cNvSpPr>
          <p:nvPr>
            <p:ph type="subTitle" idx="1"/>
          </p:nvPr>
        </p:nvSpPr>
        <p:spPr>
          <a:xfrm>
            <a:off x="7274551" y="4675441"/>
            <a:ext cx="3401478" cy="1192038"/>
          </a:xfrm>
        </p:spPr>
        <p:txBody>
          <a:bodyPr/>
          <a:lstStyle/>
          <a:p>
            <a:r>
              <a:rPr lang="en-US" dirty="0"/>
              <a:t>What Is The Purpose of The Performances? </a:t>
            </a:r>
          </a:p>
        </p:txBody>
      </p:sp>
      <p:sp>
        <p:nvSpPr>
          <p:cNvPr id="8" name="Title 7">
            <a:extLst>
              <a:ext uri="{FF2B5EF4-FFF2-40B4-BE49-F238E27FC236}">
                <a16:creationId xmlns:a16="http://schemas.microsoft.com/office/drawing/2014/main" id="{88DF8D8A-835B-A18D-2CB9-1A50A3F14DAF}"/>
              </a:ext>
            </a:extLst>
          </p:cNvPr>
          <p:cNvSpPr>
            <a:spLocks noGrp="1"/>
          </p:cNvSpPr>
          <p:nvPr>
            <p:ph type="ctrTitle"/>
          </p:nvPr>
        </p:nvSpPr>
        <p:spPr/>
        <p:txBody>
          <a:bodyPr/>
          <a:lstStyle/>
          <a:p>
            <a:r>
              <a:rPr lang="en-US" dirty="0"/>
              <a:t>Performances in Fashion</a:t>
            </a:r>
          </a:p>
        </p:txBody>
      </p:sp>
      <p:sp>
        <p:nvSpPr>
          <p:cNvPr id="3" name="TextBox 2">
            <a:extLst>
              <a:ext uri="{FF2B5EF4-FFF2-40B4-BE49-F238E27FC236}">
                <a16:creationId xmlns:a16="http://schemas.microsoft.com/office/drawing/2014/main" id="{50A6BBAD-AD16-E346-04D9-2A03D801BC46}"/>
              </a:ext>
            </a:extLst>
          </p:cNvPr>
          <p:cNvSpPr txBox="1"/>
          <p:nvPr/>
        </p:nvSpPr>
        <p:spPr>
          <a:xfrm>
            <a:off x="7764111" y="990521"/>
            <a:ext cx="2422357" cy="646331"/>
          </a:xfrm>
          <a:prstGeom prst="rect">
            <a:avLst/>
          </a:prstGeom>
          <a:noFill/>
        </p:spPr>
        <p:txBody>
          <a:bodyPr wrap="square" rtlCol="0">
            <a:spAutoFit/>
          </a:bodyPr>
          <a:lstStyle/>
          <a:p>
            <a:pPr algn="l"/>
            <a:r>
              <a:rPr lang="en-US" dirty="0"/>
              <a:t>Taylor Swift, </a:t>
            </a:r>
          </a:p>
          <a:p>
            <a:pPr algn="l"/>
            <a:r>
              <a:rPr lang="en-US" i="1" dirty="0"/>
              <a:t>British Invasion, </a:t>
            </a:r>
            <a:r>
              <a:rPr lang="en-US" dirty="0"/>
              <a:t>2013</a:t>
            </a:r>
          </a:p>
        </p:txBody>
      </p:sp>
    </p:spTree>
    <p:extLst>
      <p:ext uri="{BB962C8B-B14F-4D97-AF65-F5344CB8AC3E}">
        <p14:creationId xmlns:p14="http://schemas.microsoft.com/office/powerpoint/2010/main" val="389996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1"/>
          </p:nvPr>
        </p:nvSpPr>
        <p:spPr/>
        <p:txBody>
          <a:bodyPr rtlCol="0"/>
          <a:lstStyle/>
          <a:p>
            <a:pPr rtl="0"/>
            <a:fld id="{19B51A1E-902D-48AF-9020-955120F399B6}" type="slidenum">
              <a:rPr lang="en-GB" smtClean="0"/>
              <a:pPr/>
              <a:t>2</a:t>
            </a:fld>
            <a:endParaRPr lang="en-GB" dirty="0"/>
          </a:p>
        </p:txBody>
      </p:sp>
      <p:sp>
        <p:nvSpPr>
          <p:cNvPr id="6" name="Title 5">
            <a:extLst>
              <a:ext uri="{FF2B5EF4-FFF2-40B4-BE49-F238E27FC236}">
                <a16:creationId xmlns:a16="http://schemas.microsoft.com/office/drawing/2014/main" id="{0F7D1504-6998-88BB-4ECF-D1E6B186845B}"/>
              </a:ext>
            </a:extLst>
          </p:cNvPr>
          <p:cNvSpPr>
            <a:spLocks noGrp="1"/>
          </p:cNvSpPr>
          <p:nvPr>
            <p:ph type="ctrTitle"/>
          </p:nvPr>
        </p:nvSpPr>
        <p:spPr/>
        <p:txBody>
          <a:bodyPr/>
          <a:lstStyle/>
          <a:p>
            <a:r>
              <a:rPr lang="en-US" dirty="0"/>
              <a:t>Brief From Essay </a:t>
            </a:r>
          </a:p>
        </p:txBody>
      </p:sp>
      <p:sp>
        <p:nvSpPr>
          <p:cNvPr id="3" name="Subtitle 2">
            <a:extLst>
              <a:ext uri="{FF2B5EF4-FFF2-40B4-BE49-F238E27FC236}">
                <a16:creationId xmlns:a16="http://schemas.microsoft.com/office/drawing/2014/main" id="{393A5554-69AF-8464-B26C-253D9FAC881D}"/>
              </a:ext>
            </a:extLst>
          </p:cNvPr>
          <p:cNvSpPr>
            <a:spLocks noGrp="1"/>
          </p:cNvSpPr>
          <p:nvPr>
            <p:ph type="subTitle" idx="1"/>
          </p:nvPr>
        </p:nvSpPr>
        <p:spPr>
          <a:xfrm>
            <a:off x="7513183" y="4550932"/>
            <a:ext cx="2456210" cy="1192038"/>
          </a:xfrm>
        </p:spPr>
        <p:txBody>
          <a:bodyPr/>
          <a:lstStyle/>
          <a:p>
            <a:r>
              <a:rPr lang="en-US" dirty="0"/>
              <a:t>Fashion Designers VS Music Artists </a:t>
            </a:r>
          </a:p>
        </p:txBody>
      </p:sp>
      <p:sp>
        <p:nvSpPr>
          <p:cNvPr id="11" name="Minus Sign 10">
            <a:extLst>
              <a:ext uri="{FF2B5EF4-FFF2-40B4-BE49-F238E27FC236}">
                <a16:creationId xmlns:a16="http://schemas.microsoft.com/office/drawing/2014/main" id="{9FEF246B-C8B8-B74F-8315-9815AF322209}"/>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BD71F9-45D6-92AF-440E-8581ADC078CC}"/>
              </a:ext>
            </a:extLst>
          </p:cNvPr>
          <p:cNvSpPr txBox="1"/>
          <p:nvPr/>
        </p:nvSpPr>
        <p:spPr>
          <a:xfrm>
            <a:off x="9969393" y="2517424"/>
            <a:ext cx="1828800" cy="646331"/>
          </a:xfrm>
          <a:prstGeom prst="rect">
            <a:avLst/>
          </a:prstGeom>
          <a:noFill/>
        </p:spPr>
        <p:txBody>
          <a:bodyPr wrap="square" rtlCol="0">
            <a:spAutoFit/>
          </a:bodyPr>
          <a:lstStyle/>
          <a:p>
            <a:pPr algn="l"/>
            <a:r>
              <a:rPr lang="en-US" sz="1800" kern="0" dirty="0" err="1">
                <a:solidFill>
                  <a:srgbClr val="202124"/>
                </a:solidFill>
                <a:effectLst/>
                <a:latin typeface="Calibri" panose="020F0502020204030204" pitchFamily="34" charset="0"/>
                <a:ea typeface="Times New Roman" panose="02020603050405020304" pitchFamily="18" charset="0"/>
                <a:cs typeface="Arial" panose="020B0604020202020204" pitchFamily="34" charset="0"/>
              </a:rPr>
              <a:t>Måneskin</a:t>
            </a:r>
            <a:r>
              <a:rPr lang="en-US" sz="1800" kern="0" dirty="0">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p>
          <a:p>
            <a:pPr algn="l"/>
            <a:r>
              <a:rPr lang="en-US" kern="0" dirty="0">
                <a:solidFill>
                  <a:srgbClr val="202124"/>
                </a:solidFill>
                <a:latin typeface="Calibri" panose="020F0502020204030204" pitchFamily="34" charset="0"/>
                <a:ea typeface="Times New Roman" panose="02020603050405020304" pitchFamily="18" charset="0"/>
                <a:cs typeface="Arial" panose="020B0604020202020204" pitchFamily="34" charset="0"/>
              </a:rPr>
              <a:t>Eurovision 2021</a:t>
            </a:r>
          </a:p>
        </p:txBody>
      </p:sp>
      <p:pic>
        <p:nvPicPr>
          <p:cNvPr id="12" name="Picture 12">
            <a:extLst>
              <a:ext uri="{FF2B5EF4-FFF2-40B4-BE49-F238E27FC236}">
                <a16:creationId xmlns:a16="http://schemas.microsoft.com/office/drawing/2014/main" id="{BB917A1A-A628-C9DB-4E84-6A1BF9C267D1}"/>
              </a:ext>
            </a:extLst>
          </p:cNvPr>
          <p:cNvPicPr>
            <a:picLocks noChangeAspect="1"/>
          </p:cNvPicPr>
          <p:nvPr/>
        </p:nvPicPr>
        <p:blipFill>
          <a:blip r:embed="rId3"/>
          <a:stretch>
            <a:fillRect/>
          </a:stretch>
        </p:blipFill>
        <p:spPr>
          <a:xfrm>
            <a:off x="7773459" y="181926"/>
            <a:ext cx="4214034" cy="2361711"/>
          </a:xfrm>
          <a:prstGeom prst="rect">
            <a:avLst/>
          </a:prstGeom>
        </p:spPr>
      </p:pic>
    </p:spTree>
    <p:extLst>
      <p:ext uri="{BB962C8B-B14F-4D97-AF65-F5344CB8AC3E}">
        <p14:creationId xmlns:p14="http://schemas.microsoft.com/office/powerpoint/2010/main" val="409167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rtlCol="0"/>
          <a:lstStyle/>
          <a:p>
            <a:pPr rtl="0"/>
            <a:fld id="{19B51A1E-902D-48AF-9020-955120F399B6}" type="slidenum">
              <a:rPr lang="en-GB" smtClean="0"/>
              <a:pPr rtl="0"/>
              <a:t>3</a:t>
            </a:fld>
            <a:endParaRPr lang="en-GB"/>
          </a:p>
        </p:txBody>
      </p:sp>
      <p:sp>
        <p:nvSpPr>
          <p:cNvPr id="16" name="Minus Sign 15">
            <a:extLst>
              <a:ext uri="{FF2B5EF4-FFF2-40B4-BE49-F238E27FC236}">
                <a16:creationId xmlns:a16="http://schemas.microsoft.com/office/drawing/2014/main" id="{A67386D0-B309-7B27-60E1-1281D1A40282}"/>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C8AC57-91E0-F057-F1A5-DD01050FD4C0}"/>
              </a:ext>
            </a:extLst>
          </p:cNvPr>
          <p:cNvSpPr txBox="1"/>
          <p:nvPr/>
        </p:nvSpPr>
        <p:spPr>
          <a:xfrm>
            <a:off x="4054218" y="5020473"/>
            <a:ext cx="7617221" cy="1477328"/>
          </a:xfrm>
          <a:prstGeom prst="rect">
            <a:avLst/>
          </a:prstGeom>
          <a:noFill/>
        </p:spPr>
        <p:txBody>
          <a:bodyPr wrap="square" rtlCol="0">
            <a:spAutoFit/>
          </a:bodyPr>
          <a:lstStyle/>
          <a:p>
            <a:pPr algn="l"/>
            <a:r>
              <a:rPr lang="en-US" i="1" dirty="0"/>
              <a:t>“The influence music has on fashion has been evident throughout history. Music, much like fashion, has always been used as a way of self-expression and both are also emotional and obtainable forms of art that the masses can enjoy and partake in. Fashion, like music, is one the clearest signs of the times, and it says more about out culture than we give it credit for.” – </a:t>
            </a:r>
            <a:r>
              <a:rPr lang="en-US" dirty="0"/>
              <a:t>Antonia Sardone</a:t>
            </a:r>
          </a:p>
        </p:txBody>
      </p:sp>
      <p:pic>
        <p:nvPicPr>
          <p:cNvPr id="6" name="Picture 6">
            <a:extLst>
              <a:ext uri="{FF2B5EF4-FFF2-40B4-BE49-F238E27FC236}">
                <a16:creationId xmlns:a16="http://schemas.microsoft.com/office/drawing/2014/main" id="{5C61ECAF-039A-0E3C-098D-2CCD32352524}"/>
              </a:ext>
            </a:extLst>
          </p:cNvPr>
          <p:cNvPicPr>
            <a:picLocks noChangeAspect="1"/>
          </p:cNvPicPr>
          <p:nvPr/>
        </p:nvPicPr>
        <p:blipFill>
          <a:blip r:embed="rId3"/>
          <a:stretch>
            <a:fillRect/>
          </a:stretch>
        </p:blipFill>
        <p:spPr>
          <a:xfrm>
            <a:off x="232553" y="224259"/>
            <a:ext cx="5992288" cy="2988154"/>
          </a:xfrm>
          <a:prstGeom prst="rect">
            <a:avLst/>
          </a:prstGeom>
        </p:spPr>
      </p:pic>
      <p:sp>
        <p:nvSpPr>
          <p:cNvPr id="8" name="TextBox 7">
            <a:extLst>
              <a:ext uri="{FF2B5EF4-FFF2-40B4-BE49-F238E27FC236}">
                <a16:creationId xmlns:a16="http://schemas.microsoft.com/office/drawing/2014/main" id="{216426F8-51E9-D0E0-C62B-847F90A64614}"/>
              </a:ext>
            </a:extLst>
          </p:cNvPr>
          <p:cNvSpPr txBox="1"/>
          <p:nvPr/>
        </p:nvSpPr>
        <p:spPr>
          <a:xfrm>
            <a:off x="6224841" y="1395170"/>
            <a:ext cx="2316958" cy="646331"/>
          </a:xfrm>
          <a:prstGeom prst="rect">
            <a:avLst/>
          </a:prstGeom>
          <a:noFill/>
        </p:spPr>
        <p:txBody>
          <a:bodyPr wrap="square" rtlCol="0">
            <a:spAutoFit/>
          </a:bodyPr>
          <a:lstStyle/>
          <a:p>
            <a:pPr algn="l"/>
            <a:r>
              <a:rPr lang="en-US" dirty="0"/>
              <a:t>Nathaniel Rueda,</a:t>
            </a:r>
          </a:p>
          <a:p>
            <a:pPr algn="l"/>
            <a:r>
              <a:rPr lang="en-US" i="1" dirty="0"/>
              <a:t>Freddie Mercury, </a:t>
            </a:r>
            <a:r>
              <a:rPr lang="en-US" dirty="0"/>
              <a:t>2018</a:t>
            </a:r>
            <a:endParaRPr lang="en-US" i="1" dirty="0"/>
          </a:p>
        </p:txBody>
      </p:sp>
    </p:spTree>
    <p:extLst>
      <p:ext uri="{BB962C8B-B14F-4D97-AF65-F5344CB8AC3E}">
        <p14:creationId xmlns:p14="http://schemas.microsoft.com/office/powerpoint/2010/main" val="211769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BB6DD8-2100-F106-6AB9-583D64E86CBF}"/>
              </a:ext>
            </a:extLst>
          </p:cNvPr>
          <p:cNvSpPr>
            <a:spLocks noGrp="1"/>
          </p:cNvSpPr>
          <p:nvPr>
            <p:ph type="body" sz="quarter" idx="32"/>
          </p:nvPr>
        </p:nvSpPr>
        <p:spPr>
          <a:xfrm>
            <a:off x="6855511" y="3300295"/>
            <a:ext cx="5184913" cy="360000"/>
          </a:xfrm>
        </p:spPr>
        <p:txBody>
          <a:bodyPr/>
          <a:lstStyle/>
          <a:p>
            <a:r>
              <a:rPr lang="en-US" dirty="0"/>
              <a:t>Pastel Goth With Unsettling Intentions</a:t>
            </a:r>
          </a:p>
        </p:txBody>
      </p:sp>
      <p:sp>
        <p:nvSpPr>
          <p:cNvPr id="9" name="Title 8">
            <a:extLst>
              <a:ext uri="{FF2B5EF4-FFF2-40B4-BE49-F238E27FC236}">
                <a16:creationId xmlns:a16="http://schemas.microsoft.com/office/drawing/2014/main" id="{B8BFEBD8-296F-BCC3-DE05-D67C840A7F6E}"/>
              </a:ext>
            </a:extLst>
          </p:cNvPr>
          <p:cNvSpPr>
            <a:spLocks noGrp="1"/>
          </p:cNvSpPr>
          <p:nvPr>
            <p:ph type="title"/>
          </p:nvPr>
        </p:nvSpPr>
        <p:spPr>
          <a:xfrm>
            <a:off x="6855711" y="2724295"/>
            <a:ext cx="5184913" cy="432000"/>
          </a:xfrm>
        </p:spPr>
        <p:txBody>
          <a:bodyPr/>
          <a:lstStyle/>
          <a:p>
            <a:r>
              <a:rPr lang="en-US" dirty="0"/>
              <a:t>Melanie Martinez </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n-GB" smtClean="0"/>
              <a:pPr rtl="0"/>
              <a:t>4</a:t>
            </a:fld>
            <a:endParaRPr lang="en-GB"/>
          </a:p>
        </p:txBody>
      </p:sp>
      <p:sp>
        <p:nvSpPr>
          <p:cNvPr id="3" name="Minus Sign 2">
            <a:extLst>
              <a:ext uri="{FF2B5EF4-FFF2-40B4-BE49-F238E27FC236}">
                <a16:creationId xmlns:a16="http://schemas.microsoft.com/office/drawing/2014/main" id="{BE480F11-3AF4-815D-A9E0-5A60F743BBFD}"/>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63B474-117F-9509-40E2-3F9E343472DB}"/>
              </a:ext>
            </a:extLst>
          </p:cNvPr>
          <p:cNvSpPr txBox="1"/>
          <p:nvPr/>
        </p:nvSpPr>
        <p:spPr>
          <a:xfrm>
            <a:off x="1229701" y="4104148"/>
            <a:ext cx="2014778" cy="662052"/>
          </a:xfrm>
          <a:prstGeom prst="rect">
            <a:avLst/>
          </a:prstGeom>
          <a:noFill/>
        </p:spPr>
        <p:txBody>
          <a:bodyPr wrap="square" rtlCol="0">
            <a:spAutoFit/>
          </a:bodyPr>
          <a:lstStyle/>
          <a:p>
            <a:pPr algn="l"/>
            <a:r>
              <a:rPr lang="en-US" dirty="0"/>
              <a:t>Figure 1</a:t>
            </a:r>
          </a:p>
          <a:p>
            <a:pPr algn="l"/>
            <a:r>
              <a:rPr lang="en-US" i="1" dirty="0"/>
              <a:t>‘Pity Party’ </a:t>
            </a:r>
            <a:r>
              <a:rPr lang="en-US" dirty="0"/>
              <a:t>- 2015</a:t>
            </a:r>
            <a:endParaRPr lang="en-US" i="1" dirty="0"/>
          </a:p>
        </p:txBody>
      </p:sp>
      <p:sp>
        <p:nvSpPr>
          <p:cNvPr id="4" name="TextBox 3">
            <a:extLst>
              <a:ext uri="{FF2B5EF4-FFF2-40B4-BE49-F238E27FC236}">
                <a16:creationId xmlns:a16="http://schemas.microsoft.com/office/drawing/2014/main" id="{B0EA1E90-4D68-6379-71FA-4577D52CD9B3}"/>
              </a:ext>
            </a:extLst>
          </p:cNvPr>
          <p:cNvSpPr txBox="1"/>
          <p:nvPr/>
        </p:nvSpPr>
        <p:spPr>
          <a:xfrm>
            <a:off x="8137495" y="5301346"/>
            <a:ext cx="2903805" cy="646331"/>
          </a:xfrm>
          <a:prstGeom prst="rect">
            <a:avLst/>
          </a:prstGeom>
          <a:noFill/>
        </p:spPr>
        <p:txBody>
          <a:bodyPr wrap="square" rtlCol="0">
            <a:spAutoFit/>
          </a:bodyPr>
          <a:lstStyle/>
          <a:p>
            <a:pPr algn="l"/>
            <a:r>
              <a:rPr lang="en-US" dirty="0"/>
              <a:t>Figure 2</a:t>
            </a:r>
          </a:p>
          <a:p>
            <a:pPr algn="l"/>
            <a:r>
              <a:rPr lang="en-US" i="1" dirty="0"/>
              <a:t>‘Detention’ – </a:t>
            </a:r>
            <a:r>
              <a:rPr lang="en-US" dirty="0"/>
              <a:t>K-12 2019</a:t>
            </a:r>
            <a:endParaRPr lang="en-US" i="1" dirty="0"/>
          </a:p>
        </p:txBody>
      </p:sp>
      <p:sp>
        <p:nvSpPr>
          <p:cNvPr id="11" name="TextBox 10">
            <a:extLst>
              <a:ext uri="{FF2B5EF4-FFF2-40B4-BE49-F238E27FC236}">
                <a16:creationId xmlns:a16="http://schemas.microsoft.com/office/drawing/2014/main" id="{844EA54E-2F2D-D567-2EDE-8935B7EB66C3}"/>
              </a:ext>
            </a:extLst>
          </p:cNvPr>
          <p:cNvSpPr txBox="1"/>
          <p:nvPr/>
        </p:nvSpPr>
        <p:spPr>
          <a:xfrm>
            <a:off x="6096000" y="432226"/>
            <a:ext cx="5889954" cy="1200329"/>
          </a:xfrm>
          <a:prstGeom prst="rect">
            <a:avLst/>
          </a:prstGeom>
          <a:noFill/>
        </p:spPr>
        <p:txBody>
          <a:bodyPr wrap="square" rtlCol="0">
            <a:spAutoFit/>
          </a:bodyPr>
          <a:lstStyle/>
          <a:p>
            <a:pPr algn="l"/>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“Keeping with the Pastel Goth vibe Martinez often mixes innocent with sexy, but not overly so. She wears very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lacey</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frilly, puffy, and dated clothing that could and is considered “baby-like”.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Jessica Smith</a:t>
            </a:r>
            <a:endParaRPr lang="en-US" dirty="0"/>
          </a:p>
        </p:txBody>
      </p:sp>
      <p:pic>
        <p:nvPicPr>
          <p:cNvPr id="5" name="Picture 7">
            <a:extLst>
              <a:ext uri="{FF2B5EF4-FFF2-40B4-BE49-F238E27FC236}">
                <a16:creationId xmlns:a16="http://schemas.microsoft.com/office/drawing/2014/main" id="{73BE4096-37BD-AC86-3899-C2EAF80C05FD}"/>
              </a:ext>
            </a:extLst>
          </p:cNvPr>
          <p:cNvPicPr>
            <a:picLocks noChangeAspect="1"/>
          </p:cNvPicPr>
          <p:nvPr/>
        </p:nvPicPr>
        <p:blipFill rotWithShape="1">
          <a:blip r:embed="rId3"/>
          <a:srcRect t="5338" b="13716"/>
          <a:stretch/>
        </p:blipFill>
        <p:spPr>
          <a:xfrm>
            <a:off x="4313789" y="2280075"/>
            <a:ext cx="3726174" cy="4395999"/>
          </a:xfrm>
          <a:prstGeom prst="rect">
            <a:avLst/>
          </a:prstGeom>
        </p:spPr>
      </p:pic>
      <p:pic>
        <p:nvPicPr>
          <p:cNvPr id="8" name="Picture 9">
            <a:extLst>
              <a:ext uri="{FF2B5EF4-FFF2-40B4-BE49-F238E27FC236}">
                <a16:creationId xmlns:a16="http://schemas.microsoft.com/office/drawing/2014/main" id="{C5608C94-E8BA-8D47-2B15-5E46A3B78CF6}"/>
              </a:ext>
            </a:extLst>
          </p:cNvPr>
          <p:cNvPicPr>
            <a:picLocks noChangeAspect="1"/>
          </p:cNvPicPr>
          <p:nvPr/>
        </p:nvPicPr>
        <p:blipFill>
          <a:blip r:embed="rId4"/>
          <a:stretch>
            <a:fillRect/>
          </a:stretch>
        </p:blipFill>
        <p:spPr>
          <a:xfrm>
            <a:off x="440353" y="509596"/>
            <a:ext cx="3593474" cy="3594552"/>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5433D46-24D6-2186-B73F-5BC16B3456C1}"/>
              </a:ext>
            </a:extLst>
          </p:cNvPr>
          <p:cNvSpPr>
            <a:spLocks noGrp="1"/>
          </p:cNvSpPr>
          <p:nvPr>
            <p:ph type="sldNum" sz="quarter" idx="34"/>
          </p:nvPr>
        </p:nvSpPr>
        <p:spPr/>
        <p:txBody>
          <a:bodyPr/>
          <a:lstStyle/>
          <a:p>
            <a:pPr rtl="0"/>
            <a:fld id="{19B51A1E-902D-48AF-9020-955120F399B6}" type="slidenum">
              <a:rPr lang="en-GB" noProof="0" smtClean="0"/>
              <a:pPr rtl="0"/>
              <a:t>5</a:t>
            </a:fld>
            <a:endParaRPr lang="en-GB" noProof="0"/>
          </a:p>
        </p:txBody>
      </p:sp>
      <p:sp>
        <p:nvSpPr>
          <p:cNvPr id="3" name="Title 2">
            <a:extLst>
              <a:ext uri="{FF2B5EF4-FFF2-40B4-BE49-F238E27FC236}">
                <a16:creationId xmlns:a16="http://schemas.microsoft.com/office/drawing/2014/main" id="{04D95DF7-22C7-3C3A-7230-B5F992B2D1AC}"/>
              </a:ext>
            </a:extLst>
          </p:cNvPr>
          <p:cNvSpPr>
            <a:spLocks noGrp="1"/>
          </p:cNvSpPr>
          <p:nvPr>
            <p:ph type="title"/>
          </p:nvPr>
        </p:nvSpPr>
        <p:spPr/>
        <p:txBody>
          <a:bodyPr/>
          <a:lstStyle/>
          <a:p>
            <a:r>
              <a:rPr lang="en-US" dirty="0"/>
              <a:t>Lady Gaga</a:t>
            </a:r>
          </a:p>
        </p:txBody>
      </p:sp>
      <p:sp>
        <p:nvSpPr>
          <p:cNvPr id="4" name="Text Placeholder 3">
            <a:extLst>
              <a:ext uri="{FF2B5EF4-FFF2-40B4-BE49-F238E27FC236}">
                <a16:creationId xmlns:a16="http://schemas.microsoft.com/office/drawing/2014/main" id="{C648B389-F358-B14E-4CFA-F76B6DAC1F90}"/>
              </a:ext>
            </a:extLst>
          </p:cNvPr>
          <p:cNvSpPr>
            <a:spLocks noGrp="1"/>
          </p:cNvSpPr>
          <p:nvPr>
            <p:ph type="body" sz="quarter" idx="32"/>
          </p:nvPr>
        </p:nvSpPr>
        <p:spPr/>
        <p:txBody>
          <a:bodyPr/>
          <a:lstStyle/>
          <a:p>
            <a:r>
              <a:rPr lang="en-US" dirty="0"/>
              <a:t>Controversial Stage Fashion</a:t>
            </a:r>
          </a:p>
        </p:txBody>
      </p:sp>
      <p:sp>
        <p:nvSpPr>
          <p:cNvPr id="8" name="Minus Sign 7">
            <a:extLst>
              <a:ext uri="{FF2B5EF4-FFF2-40B4-BE49-F238E27FC236}">
                <a16:creationId xmlns:a16="http://schemas.microsoft.com/office/drawing/2014/main" id="{7637BB23-A277-46DB-AABD-DF454CA1835B}"/>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6984E65-591F-CF50-8073-8455A386F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33" y="1567764"/>
            <a:ext cx="4316896" cy="4535070"/>
          </a:xfrm>
          <a:prstGeom prst="rect">
            <a:avLst/>
          </a:prstGeom>
        </p:spPr>
      </p:pic>
      <p:pic>
        <p:nvPicPr>
          <p:cNvPr id="14" name="Picture 13">
            <a:extLst>
              <a:ext uri="{FF2B5EF4-FFF2-40B4-BE49-F238E27FC236}">
                <a16:creationId xmlns:a16="http://schemas.microsoft.com/office/drawing/2014/main" id="{32B4EED5-2431-6875-F4EF-4C7A9C1B2D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27" r="17958"/>
          <a:stretch/>
        </p:blipFill>
        <p:spPr>
          <a:xfrm>
            <a:off x="5554681" y="515640"/>
            <a:ext cx="2141239" cy="5826717"/>
          </a:xfrm>
          <a:prstGeom prst="rect">
            <a:avLst/>
          </a:prstGeom>
        </p:spPr>
      </p:pic>
      <p:sp>
        <p:nvSpPr>
          <p:cNvPr id="15" name="TextBox 14">
            <a:extLst>
              <a:ext uri="{FF2B5EF4-FFF2-40B4-BE49-F238E27FC236}">
                <a16:creationId xmlns:a16="http://schemas.microsoft.com/office/drawing/2014/main" id="{66FF56FA-A42D-D0C3-7BD9-A4133D779403}"/>
              </a:ext>
            </a:extLst>
          </p:cNvPr>
          <p:cNvSpPr txBox="1"/>
          <p:nvPr/>
        </p:nvSpPr>
        <p:spPr>
          <a:xfrm>
            <a:off x="1211183" y="6102834"/>
            <a:ext cx="2941813" cy="646331"/>
          </a:xfrm>
          <a:prstGeom prst="rect">
            <a:avLst/>
          </a:prstGeom>
          <a:noFill/>
        </p:spPr>
        <p:txBody>
          <a:bodyPr wrap="square" rtlCol="0">
            <a:spAutoFit/>
          </a:bodyPr>
          <a:lstStyle/>
          <a:p>
            <a:pPr algn="ctr"/>
            <a:r>
              <a:rPr lang="en-US" dirty="0"/>
              <a:t>Figure 3</a:t>
            </a:r>
          </a:p>
          <a:p>
            <a:pPr algn="ctr"/>
            <a:r>
              <a:rPr lang="en-US" dirty="0"/>
              <a:t>Bubble Dress of 2009</a:t>
            </a:r>
          </a:p>
        </p:txBody>
      </p:sp>
      <p:sp>
        <p:nvSpPr>
          <p:cNvPr id="18" name="TextBox 17">
            <a:extLst>
              <a:ext uri="{FF2B5EF4-FFF2-40B4-BE49-F238E27FC236}">
                <a16:creationId xmlns:a16="http://schemas.microsoft.com/office/drawing/2014/main" id="{F6CCD846-322C-ACC0-905D-8DA1132D6FC9}"/>
              </a:ext>
            </a:extLst>
          </p:cNvPr>
          <p:cNvSpPr txBox="1"/>
          <p:nvPr/>
        </p:nvSpPr>
        <p:spPr>
          <a:xfrm>
            <a:off x="7730498" y="5661344"/>
            <a:ext cx="29418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Figure 4</a:t>
            </a:r>
          </a:p>
          <a:p>
            <a:r>
              <a:rPr lang="en-US" dirty="0"/>
              <a:t>Meat Dress of 2010</a:t>
            </a:r>
          </a:p>
        </p:txBody>
      </p:sp>
      <p:sp>
        <p:nvSpPr>
          <p:cNvPr id="7" name="TextBox 6">
            <a:extLst>
              <a:ext uri="{FF2B5EF4-FFF2-40B4-BE49-F238E27FC236}">
                <a16:creationId xmlns:a16="http://schemas.microsoft.com/office/drawing/2014/main" id="{4EFCD8D9-1BBC-AD59-2ED5-01A06A17151C}"/>
              </a:ext>
            </a:extLst>
          </p:cNvPr>
          <p:cNvSpPr txBox="1"/>
          <p:nvPr/>
        </p:nvSpPr>
        <p:spPr>
          <a:xfrm>
            <a:off x="7730498" y="2828833"/>
            <a:ext cx="4496080" cy="1200329"/>
          </a:xfrm>
          <a:prstGeom prst="rect">
            <a:avLst/>
          </a:prstGeom>
          <a:noFill/>
        </p:spPr>
        <p:txBody>
          <a:bodyPr wrap="square" rtlCol="0">
            <a:spAutoFit/>
          </a:bodyPr>
          <a:lstStyle/>
          <a:p>
            <a:pPr algn="l"/>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“Lady Gaga has also been known to push boundaries with her fashion choices and often incorporates elements of gender-bending and androgyny into her style.’</a:t>
            </a:r>
            <a:r>
              <a:rPr lang="en-US" i="1" dirty="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Mukesh</a:t>
            </a:r>
            <a:r>
              <a:rPr lang="en-US" dirty="0">
                <a:latin typeface="Calibri" panose="020F0502020204030204" pitchFamily="34" charset="0"/>
                <a:ea typeface="Times New Roman" panose="02020603050405020304" pitchFamily="18" charset="0"/>
                <a:cs typeface="Times New Roman" panose="02020603050405020304" pitchFamily="18" charset="0"/>
              </a:rPr>
              <a:t> Kumar</a:t>
            </a:r>
            <a:endParaRPr lang="en-US" dirty="0"/>
          </a:p>
        </p:txBody>
      </p:sp>
    </p:spTree>
    <p:extLst>
      <p:ext uri="{BB962C8B-B14F-4D97-AF65-F5344CB8AC3E}">
        <p14:creationId xmlns:p14="http://schemas.microsoft.com/office/powerpoint/2010/main" val="341541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7E1B2E-D1DE-4312-9D66-10E3BD5C8287}"/>
              </a:ext>
            </a:extLst>
          </p:cNvPr>
          <p:cNvSpPr>
            <a:spLocks noGrp="1"/>
          </p:cNvSpPr>
          <p:nvPr>
            <p:ph type="sldNum" sz="quarter" idx="33"/>
          </p:nvPr>
        </p:nvSpPr>
        <p:spPr/>
        <p:txBody>
          <a:bodyPr/>
          <a:lstStyle/>
          <a:p>
            <a:pPr rtl="0"/>
            <a:fld id="{19B51A1E-902D-48AF-9020-955120F399B6}" type="slidenum">
              <a:rPr lang="en-GB" noProof="0" smtClean="0"/>
              <a:pPr rtl="0"/>
              <a:t>6</a:t>
            </a:fld>
            <a:endParaRPr lang="en-GB" noProof="0"/>
          </a:p>
        </p:txBody>
      </p:sp>
      <p:sp>
        <p:nvSpPr>
          <p:cNvPr id="5" name="Title 4">
            <a:extLst>
              <a:ext uri="{FF2B5EF4-FFF2-40B4-BE49-F238E27FC236}">
                <a16:creationId xmlns:a16="http://schemas.microsoft.com/office/drawing/2014/main" id="{5A225733-CC76-13ED-1097-21ED7ED69A45}"/>
              </a:ext>
            </a:extLst>
          </p:cNvPr>
          <p:cNvSpPr>
            <a:spLocks noGrp="1"/>
          </p:cNvSpPr>
          <p:nvPr>
            <p:ph type="title"/>
          </p:nvPr>
        </p:nvSpPr>
        <p:spPr>
          <a:xfrm>
            <a:off x="985126" y="3429000"/>
            <a:ext cx="4081790" cy="1600200"/>
          </a:xfrm>
        </p:spPr>
        <p:txBody>
          <a:bodyPr/>
          <a:lstStyle/>
          <a:p>
            <a:r>
              <a:rPr lang="en-US" dirty="0"/>
              <a:t>Egg Capsule of 2011 </a:t>
            </a:r>
          </a:p>
        </p:txBody>
      </p:sp>
      <p:pic>
        <p:nvPicPr>
          <p:cNvPr id="9" name="Picture Placeholder 8">
            <a:extLst>
              <a:ext uri="{FF2B5EF4-FFF2-40B4-BE49-F238E27FC236}">
                <a16:creationId xmlns:a16="http://schemas.microsoft.com/office/drawing/2014/main" id="{95DBBCE7-9257-778F-1C9C-3C7663DED91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15524" r="15524"/>
          <a:stretch/>
        </p:blipFill>
        <p:spPr bwMode="auto">
          <a:xfrm>
            <a:off x="3026021" y="629068"/>
            <a:ext cx="3419229" cy="3291029"/>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2883F0A6-703A-51F8-833D-E0745C509E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122" r="4940" b="11008"/>
          <a:stretch/>
        </p:blipFill>
        <p:spPr bwMode="auto">
          <a:xfrm>
            <a:off x="6445250" y="3931595"/>
            <a:ext cx="4512450" cy="2297337"/>
          </a:xfrm>
          <a:prstGeom prst="rect">
            <a:avLst/>
          </a:prstGeom>
          <a:ln>
            <a:noFill/>
          </a:ln>
          <a:extLst>
            <a:ext uri="{53640926-AAD7-44D8-BBD7-CCE9431645EC}">
              <a14:shadowObscured xmlns:a14="http://schemas.microsoft.com/office/drawing/2010/main"/>
            </a:ext>
          </a:extLst>
        </p:spPr>
      </p:pic>
      <p:sp>
        <p:nvSpPr>
          <p:cNvPr id="20" name="Minus Sign 19">
            <a:extLst>
              <a:ext uri="{FF2B5EF4-FFF2-40B4-BE49-F238E27FC236}">
                <a16:creationId xmlns:a16="http://schemas.microsoft.com/office/drawing/2014/main" id="{0DED1F11-43B8-F285-3CA3-8F6AB23A0636}"/>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EA50A9-0A9B-0531-B888-304BF8C1574B}"/>
              </a:ext>
            </a:extLst>
          </p:cNvPr>
          <p:cNvSpPr txBox="1"/>
          <p:nvPr/>
        </p:nvSpPr>
        <p:spPr>
          <a:xfrm>
            <a:off x="2111621" y="3550765"/>
            <a:ext cx="1828800" cy="369332"/>
          </a:xfrm>
          <a:prstGeom prst="rect">
            <a:avLst/>
          </a:prstGeom>
          <a:noFill/>
        </p:spPr>
        <p:txBody>
          <a:bodyPr wrap="square" rtlCol="0">
            <a:spAutoFit/>
          </a:bodyPr>
          <a:lstStyle/>
          <a:p>
            <a:pPr algn="l"/>
            <a:r>
              <a:rPr lang="en-US" dirty="0"/>
              <a:t>Figure 5 </a:t>
            </a:r>
          </a:p>
        </p:txBody>
      </p:sp>
      <p:sp>
        <p:nvSpPr>
          <p:cNvPr id="4" name="TextBox 3">
            <a:extLst>
              <a:ext uri="{FF2B5EF4-FFF2-40B4-BE49-F238E27FC236}">
                <a16:creationId xmlns:a16="http://schemas.microsoft.com/office/drawing/2014/main" id="{E1DFDFC3-CFDB-6DDA-D4F5-5B5588952075}"/>
              </a:ext>
            </a:extLst>
          </p:cNvPr>
          <p:cNvSpPr txBox="1"/>
          <p:nvPr/>
        </p:nvSpPr>
        <p:spPr>
          <a:xfrm>
            <a:off x="9960621" y="3550765"/>
            <a:ext cx="1828800" cy="369332"/>
          </a:xfrm>
          <a:prstGeom prst="rect">
            <a:avLst/>
          </a:prstGeom>
          <a:noFill/>
        </p:spPr>
        <p:txBody>
          <a:bodyPr wrap="square" rtlCol="0">
            <a:spAutoFit/>
          </a:bodyPr>
          <a:lstStyle/>
          <a:p>
            <a:pPr algn="l"/>
            <a:r>
              <a:rPr lang="en-US" dirty="0"/>
              <a:t>Figure 6</a:t>
            </a:r>
          </a:p>
        </p:txBody>
      </p:sp>
    </p:spTree>
    <p:extLst>
      <p:ext uri="{BB962C8B-B14F-4D97-AF65-F5344CB8AC3E}">
        <p14:creationId xmlns:p14="http://schemas.microsoft.com/office/powerpoint/2010/main" val="261717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6C95-800E-9B45-B6A2-78B1F9CE21B3}"/>
              </a:ext>
            </a:extLst>
          </p:cNvPr>
          <p:cNvSpPr>
            <a:spLocks noGrp="1"/>
          </p:cNvSpPr>
          <p:nvPr>
            <p:ph type="title"/>
          </p:nvPr>
        </p:nvSpPr>
        <p:spPr/>
        <p:txBody>
          <a:bodyPr/>
          <a:lstStyle/>
          <a:p>
            <a:r>
              <a:rPr lang="en-US" dirty="0"/>
              <a:t>Conclusion </a:t>
            </a:r>
          </a:p>
        </p:txBody>
      </p:sp>
      <p:sp>
        <p:nvSpPr>
          <p:cNvPr id="4" name="Text Placeholder 3">
            <a:extLst>
              <a:ext uri="{FF2B5EF4-FFF2-40B4-BE49-F238E27FC236}">
                <a16:creationId xmlns:a16="http://schemas.microsoft.com/office/drawing/2014/main" id="{EB62D89A-E097-95B4-8A06-39972441081E}"/>
              </a:ext>
            </a:extLst>
          </p:cNvPr>
          <p:cNvSpPr>
            <a:spLocks noGrp="1"/>
          </p:cNvSpPr>
          <p:nvPr>
            <p:ph type="body" sz="quarter" idx="32"/>
          </p:nvPr>
        </p:nvSpPr>
        <p:spPr/>
        <p:txBody>
          <a:bodyPr/>
          <a:lstStyle/>
          <a:p>
            <a:r>
              <a:rPr lang="en-US" dirty="0"/>
              <a:t>What Is The Purpose of The Performances? </a:t>
            </a:r>
          </a:p>
        </p:txBody>
      </p:sp>
      <p:sp>
        <p:nvSpPr>
          <p:cNvPr id="8" name="Slide Number Placeholder 7">
            <a:extLst>
              <a:ext uri="{FF2B5EF4-FFF2-40B4-BE49-F238E27FC236}">
                <a16:creationId xmlns:a16="http://schemas.microsoft.com/office/drawing/2014/main" id="{E2427973-FCD7-159D-07D6-6BE03134CEB8}"/>
              </a:ext>
            </a:extLst>
          </p:cNvPr>
          <p:cNvSpPr>
            <a:spLocks noGrp="1"/>
          </p:cNvSpPr>
          <p:nvPr>
            <p:ph type="sldNum" sz="quarter" idx="33"/>
          </p:nvPr>
        </p:nvSpPr>
        <p:spPr/>
        <p:txBody>
          <a:bodyPr/>
          <a:lstStyle/>
          <a:p>
            <a:pPr rtl="0"/>
            <a:fld id="{19B51A1E-902D-48AF-9020-955120F399B6}" type="slidenum">
              <a:rPr lang="en-GB" noProof="0" smtClean="0"/>
              <a:pPr rtl="0"/>
              <a:t>7</a:t>
            </a:fld>
            <a:endParaRPr lang="en-GB" noProof="0"/>
          </a:p>
        </p:txBody>
      </p:sp>
      <p:sp>
        <p:nvSpPr>
          <p:cNvPr id="10" name="Minus Sign 9">
            <a:extLst>
              <a:ext uri="{FF2B5EF4-FFF2-40B4-BE49-F238E27FC236}">
                <a16:creationId xmlns:a16="http://schemas.microsoft.com/office/drawing/2014/main" id="{0F6447E0-0C4E-8911-F12A-56B74770D29C}"/>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DC3DCD-B612-92B1-5D2A-2B5F64BB5084}"/>
              </a:ext>
            </a:extLst>
          </p:cNvPr>
          <p:cNvSpPr txBox="1"/>
          <p:nvPr/>
        </p:nvSpPr>
        <p:spPr>
          <a:xfrm>
            <a:off x="431801" y="1870648"/>
            <a:ext cx="2606235" cy="947462"/>
          </a:xfrm>
          <a:prstGeom prst="rect">
            <a:avLst/>
          </a:prstGeom>
          <a:noFill/>
        </p:spPr>
        <p:txBody>
          <a:bodyPr wrap="square" rtlCol="0">
            <a:spAutoFit/>
          </a:bodyPr>
          <a:lstStyle/>
          <a:p>
            <a:pPr marL="285750" indent="-285750" algn="l">
              <a:buFont typeface="Wingdings" pitchFamily="2" charset="2"/>
              <a:buChar char="Ø"/>
            </a:pPr>
            <a:r>
              <a:rPr lang="en-US" dirty="0"/>
              <a:t>Self-Expression</a:t>
            </a:r>
          </a:p>
          <a:p>
            <a:pPr marL="285750" indent="-285750" algn="l">
              <a:buFont typeface="Wingdings" pitchFamily="2" charset="2"/>
              <a:buChar char="Ø"/>
            </a:pPr>
            <a:r>
              <a:rPr lang="en-US" dirty="0"/>
              <a:t>Opinions </a:t>
            </a:r>
          </a:p>
          <a:p>
            <a:pPr marL="285750" indent="-285750" algn="l">
              <a:buFont typeface="Wingdings" pitchFamily="2" charset="2"/>
              <a:buChar char="Ø"/>
            </a:pPr>
            <a:r>
              <a:rPr lang="en-US" dirty="0"/>
              <a:t>Experiences</a:t>
            </a:r>
          </a:p>
        </p:txBody>
      </p:sp>
      <p:pic>
        <p:nvPicPr>
          <p:cNvPr id="3" name="Picture 4">
            <a:extLst>
              <a:ext uri="{FF2B5EF4-FFF2-40B4-BE49-F238E27FC236}">
                <a16:creationId xmlns:a16="http://schemas.microsoft.com/office/drawing/2014/main" id="{9238DAB6-38D9-C54E-E4CD-5BECBF245420}"/>
              </a:ext>
            </a:extLst>
          </p:cNvPr>
          <p:cNvPicPr>
            <a:picLocks noChangeAspect="1"/>
          </p:cNvPicPr>
          <p:nvPr/>
        </p:nvPicPr>
        <p:blipFill rotWithShape="1">
          <a:blip r:embed="rId3"/>
          <a:srcRect l="16863" r="6363" b="697"/>
          <a:stretch/>
        </p:blipFill>
        <p:spPr>
          <a:xfrm>
            <a:off x="6945537" y="388165"/>
            <a:ext cx="4853089" cy="3581551"/>
          </a:xfrm>
          <a:prstGeom prst="rect">
            <a:avLst/>
          </a:prstGeom>
        </p:spPr>
      </p:pic>
      <p:sp>
        <p:nvSpPr>
          <p:cNvPr id="5" name="TextBox 4">
            <a:extLst>
              <a:ext uri="{FF2B5EF4-FFF2-40B4-BE49-F238E27FC236}">
                <a16:creationId xmlns:a16="http://schemas.microsoft.com/office/drawing/2014/main" id="{8FE92BC6-C4E8-A11D-480F-0CB1DB2285FA}"/>
              </a:ext>
            </a:extLst>
          </p:cNvPr>
          <p:cNvSpPr txBox="1"/>
          <p:nvPr/>
        </p:nvSpPr>
        <p:spPr>
          <a:xfrm>
            <a:off x="9961585" y="3948916"/>
            <a:ext cx="2230415" cy="646331"/>
          </a:xfrm>
          <a:prstGeom prst="rect">
            <a:avLst/>
          </a:prstGeom>
          <a:noFill/>
        </p:spPr>
        <p:txBody>
          <a:bodyPr wrap="square" rtlCol="0">
            <a:spAutoFit/>
          </a:bodyPr>
          <a:lstStyle/>
          <a:p>
            <a:pPr algn="l"/>
            <a:r>
              <a:rPr lang="en-US" dirty="0"/>
              <a:t>Melanie Martinez,</a:t>
            </a:r>
          </a:p>
          <a:p>
            <a:pPr algn="l"/>
            <a:r>
              <a:rPr lang="en-US" i="1" dirty="0"/>
              <a:t>‘Show and Tell’  </a:t>
            </a:r>
            <a:r>
              <a:rPr lang="en-US" dirty="0"/>
              <a:t>2019</a:t>
            </a:r>
            <a:endParaRPr lang="en-US" i="1" dirty="0"/>
          </a:p>
        </p:txBody>
      </p:sp>
      <p:pic>
        <p:nvPicPr>
          <p:cNvPr id="6" name="Picture 8">
            <a:extLst>
              <a:ext uri="{FF2B5EF4-FFF2-40B4-BE49-F238E27FC236}">
                <a16:creationId xmlns:a16="http://schemas.microsoft.com/office/drawing/2014/main" id="{706F22DF-2261-4621-06CF-E9CD1F836B2A}"/>
              </a:ext>
            </a:extLst>
          </p:cNvPr>
          <p:cNvPicPr>
            <a:picLocks noChangeAspect="1"/>
          </p:cNvPicPr>
          <p:nvPr/>
        </p:nvPicPr>
        <p:blipFill rotWithShape="1">
          <a:blip r:embed="rId4"/>
          <a:srcRect l="13384" r="24682"/>
          <a:stretch/>
        </p:blipFill>
        <p:spPr>
          <a:xfrm>
            <a:off x="3758390" y="2070993"/>
            <a:ext cx="1828800" cy="4224539"/>
          </a:xfrm>
          <a:prstGeom prst="rect">
            <a:avLst/>
          </a:prstGeom>
        </p:spPr>
      </p:pic>
      <p:sp>
        <p:nvSpPr>
          <p:cNvPr id="9" name="TextBox 8">
            <a:extLst>
              <a:ext uri="{FF2B5EF4-FFF2-40B4-BE49-F238E27FC236}">
                <a16:creationId xmlns:a16="http://schemas.microsoft.com/office/drawing/2014/main" id="{1B9D46F4-9E89-85C5-C5D4-5D48A9A7865E}"/>
              </a:ext>
            </a:extLst>
          </p:cNvPr>
          <p:cNvSpPr txBox="1"/>
          <p:nvPr/>
        </p:nvSpPr>
        <p:spPr>
          <a:xfrm>
            <a:off x="1997119" y="5649201"/>
            <a:ext cx="1828799" cy="646331"/>
          </a:xfrm>
          <a:prstGeom prst="rect">
            <a:avLst/>
          </a:prstGeom>
          <a:noFill/>
        </p:spPr>
        <p:txBody>
          <a:bodyPr wrap="square" rtlCol="0">
            <a:spAutoFit/>
          </a:bodyPr>
          <a:lstStyle/>
          <a:p>
            <a:pPr algn="l"/>
            <a:r>
              <a:rPr lang="en-US" dirty="0"/>
              <a:t>Lady Gaga, </a:t>
            </a:r>
          </a:p>
          <a:p>
            <a:pPr algn="l"/>
            <a:r>
              <a:rPr lang="en-US" i="1" dirty="0"/>
              <a:t>‘Paparazzi’ </a:t>
            </a:r>
            <a:r>
              <a:rPr lang="en-US" dirty="0"/>
              <a:t>2009</a:t>
            </a:r>
            <a:endParaRPr lang="en-US" i="1" dirty="0"/>
          </a:p>
        </p:txBody>
      </p:sp>
    </p:spTree>
    <p:extLst>
      <p:ext uri="{BB962C8B-B14F-4D97-AF65-F5344CB8AC3E}">
        <p14:creationId xmlns:p14="http://schemas.microsoft.com/office/powerpoint/2010/main" val="1887806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5B34-0885-E810-1A4B-E8731AF05DBC}"/>
              </a:ext>
            </a:extLst>
          </p:cNvPr>
          <p:cNvSpPr>
            <a:spLocks noGrp="1"/>
          </p:cNvSpPr>
          <p:nvPr>
            <p:ph type="title"/>
          </p:nvPr>
        </p:nvSpPr>
        <p:spPr/>
        <p:txBody>
          <a:bodyPr/>
          <a:lstStyle/>
          <a:p>
            <a:r>
              <a:rPr lang="en-US" dirty="0"/>
              <a:t>Performances In Fashion </a:t>
            </a:r>
          </a:p>
        </p:txBody>
      </p:sp>
      <p:sp>
        <p:nvSpPr>
          <p:cNvPr id="4" name="Text Placeholder 3">
            <a:extLst>
              <a:ext uri="{FF2B5EF4-FFF2-40B4-BE49-F238E27FC236}">
                <a16:creationId xmlns:a16="http://schemas.microsoft.com/office/drawing/2014/main" id="{A0B6BA92-8F80-395A-521D-263F68375D12}"/>
              </a:ext>
            </a:extLst>
          </p:cNvPr>
          <p:cNvSpPr>
            <a:spLocks noGrp="1"/>
          </p:cNvSpPr>
          <p:nvPr>
            <p:ph type="body" sz="quarter" idx="32"/>
          </p:nvPr>
        </p:nvSpPr>
        <p:spPr/>
        <p:txBody>
          <a:bodyPr/>
          <a:lstStyle/>
          <a:p>
            <a:r>
              <a:rPr lang="en-US" dirty="0"/>
              <a:t>What Is The Purpose of The Performances?</a:t>
            </a:r>
          </a:p>
        </p:txBody>
      </p:sp>
      <p:sp>
        <p:nvSpPr>
          <p:cNvPr id="5" name="Content Placeholder 4">
            <a:extLst>
              <a:ext uri="{FF2B5EF4-FFF2-40B4-BE49-F238E27FC236}">
                <a16:creationId xmlns:a16="http://schemas.microsoft.com/office/drawing/2014/main" id="{58F2EF59-E775-1741-E348-58980CC7D196}"/>
              </a:ext>
            </a:extLst>
          </p:cNvPr>
          <p:cNvSpPr>
            <a:spLocks noGrp="1"/>
          </p:cNvSpPr>
          <p:nvPr>
            <p:ph idx="1"/>
          </p:nvPr>
        </p:nvSpPr>
        <p:spPr>
          <a:xfrm>
            <a:off x="431801" y="2049928"/>
            <a:ext cx="9198116" cy="2758144"/>
          </a:xfrm>
        </p:spPr>
        <p:txBody>
          <a:bodyPr/>
          <a:lstStyle/>
          <a:p>
            <a:pPr marL="0" indent="0">
              <a:buNone/>
            </a:pPr>
            <a:r>
              <a:rPr lang="en-US" dirty="0"/>
              <a:t>Bibliography </a:t>
            </a:r>
          </a:p>
          <a:p>
            <a:r>
              <a:rPr lang="en-GB" sz="1800" dirty="0">
                <a:solidFill>
                  <a:srgbClr val="000000"/>
                </a:solidFill>
                <a:effectLst/>
                <a:latin typeface="Times New Roman" panose="02020603050405020304" pitchFamily="18" charset="0"/>
                <a:ea typeface="Times New Roman" panose="02020603050405020304" pitchFamily="18" charset="0"/>
              </a:rPr>
              <a:t>Kumar , M. (2023) </a:t>
            </a:r>
            <a:r>
              <a:rPr lang="en-GB" sz="1800" i="1" dirty="0">
                <a:solidFill>
                  <a:srgbClr val="000000"/>
                </a:solidFill>
                <a:effectLst/>
                <a:latin typeface="Times New Roman" panose="02020603050405020304" pitchFamily="18" charset="0"/>
                <a:ea typeface="Times New Roman" panose="02020603050405020304" pitchFamily="18" charset="0"/>
              </a:rPr>
              <a:t>Lady Gaga as a fashion icon</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i="1" dirty="0">
                <a:solidFill>
                  <a:srgbClr val="000000"/>
                </a:solidFill>
                <a:effectLst/>
                <a:latin typeface="Times New Roman" panose="02020603050405020304" pitchFamily="18" charset="0"/>
                <a:ea typeface="Times New Roman" panose="02020603050405020304" pitchFamily="18" charset="0"/>
              </a:rPr>
              <a:t>Tutorials Point</a:t>
            </a:r>
            <a:r>
              <a:rPr lang="en-GB" sz="1800" dirty="0">
                <a:solidFill>
                  <a:srgbClr val="000000"/>
                </a:solidFill>
                <a:effectLst/>
                <a:latin typeface="Times New Roman" panose="02020603050405020304" pitchFamily="18" charset="0"/>
                <a:ea typeface="Times New Roman" panose="02020603050405020304" pitchFamily="18" charset="0"/>
              </a:rPr>
              <a:t>. Available at: </a:t>
            </a:r>
            <a:r>
              <a:rPr lang="en-GB" sz="1800" dirty="0">
                <a:solidFill>
                  <a:srgbClr val="000000"/>
                </a:solidFill>
                <a:effectLst/>
                <a:latin typeface="Times New Roman" panose="02020603050405020304" pitchFamily="18" charset="0"/>
                <a:ea typeface="Times New Roman" panose="02020603050405020304" pitchFamily="18" charset="0"/>
                <a:hlinkClick r:id="rId2"/>
              </a:rPr>
              <a:t>https://</a:t>
            </a:r>
            <a:r>
              <a:rPr lang="en-GB" sz="1800" dirty="0" err="1">
                <a:solidFill>
                  <a:srgbClr val="000000"/>
                </a:solidFill>
                <a:effectLst/>
                <a:latin typeface="Times New Roman" panose="02020603050405020304" pitchFamily="18" charset="0"/>
                <a:ea typeface="Times New Roman" panose="02020603050405020304" pitchFamily="18" charset="0"/>
                <a:hlinkClick r:id="rId2"/>
              </a:rPr>
              <a:t>www.tutorialspoint.com</a:t>
            </a:r>
            <a:r>
              <a:rPr lang="en-GB" sz="1800" dirty="0">
                <a:solidFill>
                  <a:srgbClr val="000000"/>
                </a:solidFill>
                <a:effectLst/>
                <a:latin typeface="Times New Roman" panose="02020603050405020304" pitchFamily="18" charset="0"/>
                <a:ea typeface="Times New Roman" panose="02020603050405020304" pitchFamily="18" charset="0"/>
                <a:hlinkClick r:id="rId2"/>
              </a:rPr>
              <a:t>/lady-gaga-as-a-fashion-icon#</a:t>
            </a:r>
            <a:r>
              <a:rPr lang="en-US" sz="1800" dirty="0">
                <a:solidFill>
                  <a:srgbClr val="000000"/>
                </a:solidFill>
                <a:effectLst/>
                <a:latin typeface="Times New Roman" panose="02020603050405020304" pitchFamily="18" charset="0"/>
                <a:ea typeface="Times New Roman" panose="02020603050405020304" pitchFamily="18" charset="0"/>
              </a:rPr>
              <a:t> </a:t>
            </a:r>
            <a:r>
              <a:rPr lang="en-GB" sz="1800" dirty="0">
                <a:solidFill>
                  <a:srgbClr val="000000"/>
                </a:solidFill>
                <a:effectLst/>
                <a:latin typeface="Times New Roman" panose="02020603050405020304" pitchFamily="18" charset="0"/>
                <a:ea typeface="Times New Roman" panose="02020603050405020304" pitchFamily="18" charset="0"/>
              </a:rPr>
              <a:t>(Accessed: March 8, 2023). </a:t>
            </a:r>
            <a:endParaRPr lang="en-US" sz="1800" dirty="0">
              <a:solidFill>
                <a:srgbClr val="000000"/>
              </a:solidFill>
              <a:effectLst/>
              <a:latin typeface="Times New Roman" panose="02020603050405020304" pitchFamily="18" charset="0"/>
              <a:ea typeface="Times New Roman" panose="02020603050405020304" pitchFamily="18" charset="0"/>
            </a:endParaRPr>
          </a:p>
          <a:p>
            <a:r>
              <a:rPr lang="en-GB" sz="1800" dirty="0" err="1">
                <a:solidFill>
                  <a:srgbClr val="000000"/>
                </a:solidFill>
                <a:effectLst/>
                <a:latin typeface="Times New Roman" panose="02020603050405020304" pitchFamily="18" charset="0"/>
                <a:ea typeface="Times New Roman" panose="02020603050405020304" pitchFamily="18" charset="0"/>
              </a:rPr>
              <a:t>Sardone</a:t>
            </a:r>
            <a:r>
              <a:rPr lang="en-GB" sz="1800" dirty="0">
                <a:solidFill>
                  <a:srgbClr val="000000"/>
                </a:solidFill>
                <a:effectLst/>
                <a:latin typeface="Times New Roman" panose="02020603050405020304" pitchFamily="18" charset="0"/>
                <a:ea typeface="Times New Roman" panose="02020603050405020304" pitchFamily="18" charset="0"/>
              </a:rPr>
              <a:t>, A. (2021) </a:t>
            </a:r>
            <a:r>
              <a:rPr lang="en-GB" sz="1800" i="1" dirty="0">
                <a:solidFill>
                  <a:srgbClr val="000000"/>
                </a:solidFill>
                <a:effectLst/>
                <a:latin typeface="Times New Roman" panose="02020603050405020304" pitchFamily="18" charset="0"/>
                <a:ea typeface="Times New Roman" panose="02020603050405020304" pitchFamily="18" charset="0"/>
              </a:rPr>
              <a:t>A timeline of Music's influence over fashion</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i="1" dirty="0">
                <a:solidFill>
                  <a:srgbClr val="000000"/>
                </a:solidFill>
                <a:effectLst/>
                <a:latin typeface="Times New Roman" panose="02020603050405020304" pitchFamily="18" charset="0"/>
                <a:ea typeface="Times New Roman" panose="02020603050405020304" pitchFamily="18" charset="0"/>
              </a:rPr>
              <a:t>University of Fashion Blog</a:t>
            </a:r>
            <a:r>
              <a:rPr lang="en-GB" sz="1800" dirty="0">
                <a:solidFill>
                  <a:srgbClr val="000000"/>
                </a:solidFill>
                <a:effectLst/>
                <a:latin typeface="Times New Roman" panose="02020603050405020304" pitchFamily="18" charset="0"/>
                <a:ea typeface="Times New Roman" panose="02020603050405020304" pitchFamily="18" charset="0"/>
              </a:rPr>
              <a:t>. Available at: </a:t>
            </a:r>
            <a:r>
              <a:rPr lang="en-GB" sz="1800" dirty="0">
                <a:solidFill>
                  <a:srgbClr val="000000"/>
                </a:solidFill>
                <a:effectLst/>
                <a:latin typeface="Times New Roman" panose="02020603050405020304" pitchFamily="18" charset="0"/>
                <a:ea typeface="Times New Roman" panose="02020603050405020304" pitchFamily="18" charset="0"/>
                <a:hlinkClick r:id="rId3"/>
              </a:rPr>
              <a:t>https://www.universityoffashion.com/blog/a-timeline-of-musics-influence-over-fashion/</a:t>
            </a:r>
            <a:r>
              <a:rPr lang="en-US" sz="1800" dirty="0">
                <a:solidFill>
                  <a:srgbClr val="000000"/>
                </a:solidFill>
                <a:effectLst/>
                <a:latin typeface="Times New Roman" panose="02020603050405020304" pitchFamily="18" charset="0"/>
                <a:ea typeface="Times New Roman" panose="02020603050405020304" pitchFamily="18" charset="0"/>
              </a:rPr>
              <a:t> </a:t>
            </a:r>
            <a:r>
              <a:rPr lang="en-GB" sz="1800" dirty="0">
                <a:solidFill>
                  <a:srgbClr val="000000"/>
                </a:solidFill>
                <a:effectLst/>
                <a:latin typeface="Times New Roman" panose="02020603050405020304" pitchFamily="18" charset="0"/>
                <a:ea typeface="Times New Roman" panose="02020603050405020304" pitchFamily="18" charset="0"/>
              </a:rPr>
              <a:t>(Accessed: March 7, 2023).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Times New Roman" panose="02020603050405020304" pitchFamily="18" charset="0"/>
                <a:ea typeface="Times New Roman" panose="02020603050405020304" pitchFamily="18" charset="0"/>
              </a:rPr>
              <a:t>Smith, J. (2021) </a:t>
            </a:r>
            <a:r>
              <a:rPr lang="en-GB" sz="1800" i="1" dirty="0">
                <a:solidFill>
                  <a:srgbClr val="000000"/>
                </a:solidFill>
                <a:effectLst/>
                <a:latin typeface="Times New Roman" panose="02020603050405020304" pitchFamily="18" charset="0"/>
                <a:ea typeface="Times New Roman" panose="02020603050405020304" pitchFamily="18" charset="0"/>
              </a:rPr>
              <a:t>Melanie Martinez and her pastel goth fashion</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i="1" dirty="0">
                <a:solidFill>
                  <a:srgbClr val="000000"/>
                </a:solidFill>
                <a:effectLst/>
                <a:latin typeface="Times New Roman" panose="02020603050405020304" pitchFamily="18" charset="0"/>
                <a:ea typeface="Times New Roman" panose="02020603050405020304" pitchFamily="18" charset="0"/>
              </a:rPr>
              <a:t>RebelsMarket</a:t>
            </a:r>
            <a:r>
              <a:rPr lang="en-GB" sz="1800" dirty="0">
                <a:solidFill>
                  <a:srgbClr val="000000"/>
                </a:solidFill>
                <a:effectLst/>
                <a:latin typeface="Times New Roman" panose="02020603050405020304" pitchFamily="18" charset="0"/>
                <a:ea typeface="Times New Roman" panose="02020603050405020304" pitchFamily="18" charset="0"/>
              </a:rPr>
              <a:t>. Available at: </a:t>
            </a:r>
            <a:r>
              <a:rPr lang="en-GB" sz="1800" dirty="0">
                <a:solidFill>
                  <a:srgbClr val="000000"/>
                </a:solidFill>
                <a:effectLst/>
                <a:latin typeface="Times New Roman" panose="02020603050405020304" pitchFamily="18" charset="0"/>
                <a:ea typeface="Times New Roman" panose="02020603050405020304" pitchFamily="18" charset="0"/>
                <a:hlinkClick r:id="rId4"/>
              </a:rPr>
              <a:t>https://</a:t>
            </a:r>
            <a:r>
              <a:rPr lang="en-GB" sz="1800" dirty="0" err="1">
                <a:solidFill>
                  <a:srgbClr val="000000"/>
                </a:solidFill>
                <a:effectLst/>
                <a:latin typeface="Times New Roman" panose="02020603050405020304" pitchFamily="18" charset="0"/>
                <a:ea typeface="Times New Roman" panose="02020603050405020304" pitchFamily="18" charset="0"/>
                <a:hlinkClick r:id="rId4"/>
              </a:rPr>
              <a:t>www.rebelsmarket.co.uk</a:t>
            </a:r>
            <a:r>
              <a:rPr lang="en-GB" sz="1800" dirty="0">
                <a:solidFill>
                  <a:srgbClr val="000000"/>
                </a:solidFill>
                <a:effectLst/>
                <a:latin typeface="Times New Roman" panose="02020603050405020304" pitchFamily="18" charset="0"/>
                <a:ea typeface="Times New Roman" panose="02020603050405020304" pitchFamily="18" charset="0"/>
                <a:hlinkClick r:id="rId4"/>
              </a:rPr>
              <a:t>/blog/posts/</a:t>
            </a:r>
            <a:r>
              <a:rPr lang="en-GB" sz="1800" dirty="0" err="1">
                <a:solidFill>
                  <a:srgbClr val="000000"/>
                </a:solidFill>
                <a:effectLst/>
                <a:latin typeface="Times New Roman" panose="02020603050405020304" pitchFamily="18" charset="0"/>
                <a:ea typeface="Times New Roman" panose="02020603050405020304" pitchFamily="18" charset="0"/>
                <a:hlinkClick r:id="rId4"/>
              </a:rPr>
              <a:t>melanie-martinez-the</a:t>
            </a:r>
            <a:r>
              <a:rPr lang="en-GB" sz="1800" dirty="0">
                <a:solidFill>
                  <a:srgbClr val="000000"/>
                </a:solidFill>
                <a:effectLst/>
                <a:latin typeface="Times New Roman" panose="02020603050405020304" pitchFamily="18" charset="0"/>
                <a:ea typeface="Times New Roman" panose="02020603050405020304" pitchFamily="18" charset="0"/>
                <a:hlinkClick r:id="rId4"/>
              </a:rPr>
              <a:t>-pastel-goth-for-the-modern-weirdo</a:t>
            </a:r>
            <a:r>
              <a:rPr lang="en-GB" sz="1800" dirty="0">
                <a:solidFill>
                  <a:srgbClr val="000000"/>
                </a:solidFill>
                <a:effectLst/>
                <a:latin typeface="Times New Roman" panose="02020603050405020304" pitchFamily="18" charset="0"/>
                <a:ea typeface="Times New Roman" panose="02020603050405020304" pitchFamily="18" charset="0"/>
              </a:rPr>
              <a:t> (Accessed: March 7, 2023). </a:t>
            </a:r>
            <a:endParaRPr lang="en-US" sz="1800" dirty="0">
              <a:solidFill>
                <a:srgbClr val="000000"/>
              </a:solidFill>
              <a:effectLst/>
              <a:latin typeface="Times New Roman" panose="02020603050405020304" pitchFamily="18" charset="0"/>
              <a:ea typeface="Times New Roman" panose="02020603050405020304" pitchFamily="18" charset="0"/>
            </a:endParaRPr>
          </a:p>
        </p:txBody>
      </p:sp>
      <p:sp>
        <p:nvSpPr>
          <p:cNvPr id="8" name="Slide Number Placeholder 7">
            <a:extLst>
              <a:ext uri="{FF2B5EF4-FFF2-40B4-BE49-F238E27FC236}">
                <a16:creationId xmlns:a16="http://schemas.microsoft.com/office/drawing/2014/main" id="{7B0C43D4-ACAD-AD9C-D708-E4589E94D29D}"/>
              </a:ext>
            </a:extLst>
          </p:cNvPr>
          <p:cNvSpPr>
            <a:spLocks noGrp="1"/>
          </p:cNvSpPr>
          <p:nvPr>
            <p:ph type="sldNum" sz="quarter" idx="33"/>
          </p:nvPr>
        </p:nvSpPr>
        <p:spPr/>
        <p:txBody>
          <a:bodyPr/>
          <a:lstStyle/>
          <a:p>
            <a:pPr rtl="0"/>
            <a:fld id="{19B51A1E-902D-48AF-9020-955120F399B6}" type="slidenum">
              <a:rPr lang="en-GB" noProof="0" smtClean="0"/>
              <a:pPr rtl="0"/>
              <a:t>8</a:t>
            </a:fld>
            <a:endParaRPr lang="en-GB" noProof="0"/>
          </a:p>
        </p:txBody>
      </p:sp>
      <p:sp>
        <p:nvSpPr>
          <p:cNvPr id="10" name="Minus Sign 9">
            <a:extLst>
              <a:ext uri="{FF2B5EF4-FFF2-40B4-BE49-F238E27FC236}">
                <a16:creationId xmlns:a16="http://schemas.microsoft.com/office/drawing/2014/main" id="{D9E30924-4BA6-DBF2-6ADE-F9785038F177}"/>
              </a:ext>
            </a:extLst>
          </p:cNvPr>
          <p:cNvSpPr/>
          <p:nvPr/>
        </p:nvSpPr>
        <p:spPr>
          <a:xfrm>
            <a:off x="9799588" y="5624512"/>
            <a:ext cx="1828800" cy="1828800"/>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66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a:xfrm>
            <a:off x="1624681" y="4125622"/>
            <a:ext cx="4186332" cy="1031131"/>
          </a:xfrm>
        </p:spPr>
        <p:txBody>
          <a:bodyPr rtlCol="0"/>
          <a:lstStyle/>
          <a:p>
            <a:pPr rtl="0"/>
            <a:r>
              <a:rPr lang="en-GB"/>
              <a:t>THANK YOU</a:t>
            </a:r>
          </a:p>
        </p:txBody>
      </p:sp>
      <p:sp>
        <p:nvSpPr>
          <p:cNvPr id="15" name="Text Placeholder 14">
            <a:extLst>
              <a:ext uri="{FF2B5EF4-FFF2-40B4-BE49-F238E27FC236}">
                <a16:creationId xmlns:a16="http://schemas.microsoft.com/office/drawing/2014/main" id="{26CAD8E9-4DA2-9D91-4680-2357E3F8935F}"/>
              </a:ext>
            </a:extLst>
          </p:cNvPr>
          <p:cNvSpPr>
            <a:spLocks noGrp="1"/>
          </p:cNvSpPr>
          <p:nvPr>
            <p:ph type="body" sz="quarter" idx="15"/>
          </p:nvPr>
        </p:nvSpPr>
        <p:spPr>
          <a:xfrm>
            <a:off x="2661820" y="4975696"/>
            <a:ext cx="3149193" cy="362114"/>
          </a:xfrm>
        </p:spPr>
        <p:txBody>
          <a:bodyPr/>
          <a:lstStyle/>
          <a:p>
            <a:r>
              <a:rPr lang="en-US" dirty="0"/>
              <a:t>Aoife Conney</a:t>
            </a:r>
          </a:p>
        </p:txBody>
      </p:sp>
      <p:pic>
        <p:nvPicPr>
          <p:cNvPr id="3" name="Picture 3">
            <a:extLst>
              <a:ext uri="{FF2B5EF4-FFF2-40B4-BE49-F238E27FC236}">
                <a16:creationId xmlns:a16="http://schemas.microsoft.com/office/drawing/2014/main" id="{2EDA4A4B-FF56-78A3-1EDB-0D5FF007EFF2}"/>
              </a:ext>
            </a:extLst>
          </p:cNvPr>
          <p:cNvPicPr>
            <a:picLocks noChangeAspect="1"/>
          </p:cNvPicPr>
          <p:nvPr/>
        </p:nvPicPr>
        <p:blipFill>
          <a:blip r:embed="rId3"/>
          <a:stretch>
            <a:fillRect/>
          </a:stretch>
        </p:blipFill>
        <p:spPr>
          <a:xfrm>
            <a:off x="8189166" y="150856"/>
            <a:ext cx="3744976" cy="4687895"/>
          </a:xfrm>
          <a:prstGeom prst="rect">
            <a:avLst/>
          </a:prstGeom>
        </p:spPr>
      </p:pic>
      <p:sp>
        <p:nvSpPr>
          <p:cNvPr id="7" name="TextBox 6">
            <a:extLst>
              <a:ext uri="{FF2B5EF4-FFF2-40B4-BE49-F238E27FC236}">
                <a16:creationId xmlns:a16="http://schemas.microsoft.com/office/drawing/2014/main" id="{83CE1B88-D2DC-AD94-9AA7-EF4E5FAEE839}"/>
              </a:ext>
            </a:extLst>
          </p:cNvPr>
          <p:cNvSpPr txBox="1"/>
          <p:nvPr/>
        </p:nvSpPr>
        <p:spPr>
          <a:xfrm>
            <a:off x="5544913" y="149340"/>
            <a:ext cx="2644253" cy="646331"/>
          </a:xfrm>
          <a:prstGeom prst="rect">
            <a:avLst/>
          </a:prstGeom>
          <a:noFill/>
        </p:spPr>
        <p:txBody>
          <a:bodyPr wrap="square" rtlCol="0">
            <a:spAutoFit/>
          </a:bodyPr>
          <a:lstStyle/>
          <a:p>
            <a:pPr algn="l"/>
            <a:r>
              <a:rPr lang="en-US" dirty="0"/>
              <a:t>YUNGBLUD,</a:t>
            </a:r>
          </a:p>
          <a:p>
            <a:pPr algn="l"/>
            <a:r>
              <a:rPr lang="en-US" i="1" dirty="0"/>
              <a:t>‘Strawberry Lipstick’ </a:t>
            </a:r>
            <a:r>
              <a:rPr lang="en-US" dirty="0"/>
              <a:t>2020</a:t>
            </a:r>
            <a:endParaRPr lang="en-US" i="1" dirty="0"/>
          </a:p>
        </p:txBody>
      </p:sp>
    </p:spTree>
    <p:extLst>
      <p:ext uri="{BB962C8B-B14F-4D97-AF65-F5344CB8AC3E}">
        <p14:creationId xmlns:p14="http://schemas.microsoft.com/office/powerpoint/2010/main" val="4153678306"/>
      </p:ext>
    </p:extLst>
  </p:cSld>
  <p:clrMapOvr>
    <a:masterClrMapping/>
  </p:clrMapOvr>
</p:sld>
</file>

<file path=ppt/theme/theme1.xml><?xml version="1.0" encoding="utf-8"?>
<a:theme xmlns:a="http://schemas.openxmlformats.org/drawingml/2006/main"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756_TF67328976" id="{8D41288C-A143-4C55-A19F-9A38F7741759}" vid="{98B99BFD-3B7E-4AE0-80A8-38C1178D3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6dc4bcd6-49db-4c07-9060-8acfc67cef9f"/>
    <ds:schemaRef ds:uri="fb0879af-3eba-417a-a55a-ffe6dcd6ca77"/>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384</Words>
  <Application>Microsoft Office PowerPoint</Application>
  <PresentationFormat>Widescreen</PresentationFormat>
  <Paragraphs>112</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Performances in Fashion</vt:lpstr>
      <vt:lpstr>Brief From Essay </vt:lpstr>
      <vt:lpstr>PowerPoint Presentation</vt:lpstr>
      <vt:lpstr>Melanie Martinez </vt:lpstr>
      <vt:lpstr>Lady Gaga</vt:lpstr>
      <vt:lpstr>Egg Capsule of 2011 </vt:lpstr>
      <vt:lpstr>Conclusion </vt:lpstr>
      <vt:lpstr>Performances In Fashion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Performances in Fashion</dc:title>
  <dc:creator>Aoife Conney</dc:creator>
  <cp:lastModifiedBy>Aoife Conney</cp:lastModifiedBy>
  <cp:revision>11</cp:revision>
  <dcterms:created xsi:type="dcterms:W3CDTF">2023-04-19T09:16:29Z</dcterms:created>
  <dcterms:modified xsi:type="dcterms:W3CDTF">2023-05-10T08:54:30Z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