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0"/>
  </p:notesMasterIdLst>
  <p:sldIdLst>
    <p:sldId id="258" r:id="rId2"/>
    <p:sldId id="259" r:id="rId3"/>
    <p:sldId id="261" r:id="rId4"/>
    <p:sldId id="263" r:id="rId5"/>
    <p:sldId id="264" r:id="rId6"/>
    <p:sldId id="266" r:id="rId7"/>
    <p:sldId id="260" r:id="rId8"/>
    <p:sldId id="265" r:id="rId9"/>
  </p:sldIdLst>
  <p:sldSz cx="12192000" cy="6858000"/>
  <p:notesSz cx="6889750" cy="9671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412" autoAdjust="0"/>
  </p:normalViewPr>
  <p:slideViewPr>
    <p:cSldViewPr snapToGrid="0">
      <p:cViewPr varScale="1">
        <p:scale>
          <a:sx n="63" d="100"/>
          <a:sy n="63" d="100"/>
        </p:scale>
        <p:origin x="1020" y="7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485232"/>
          </a:xfrm>
          <a:prstGeom prst="rect">
            <a:avLst/>
          </a:prstGeom>
        </p:spPr>
        <p:txBody>
          <a:bodyPr vert="horz" lIns="94622" tIns="47311" rIns="94622" bIns="47311" rtlCol="0"/>
          <a:lstStyle>
            <a:lvl1pPr algn="l">
              <a:defRPr sz="1200"/>
            </a:lvl1pPr>
          </a:lstStyle>
          <a:p>
            <a:endParaRPr lang="en-GB"/>
          </a:p>
        </p:txBody>
      </p:sp>
      <p:sp>
        <p:nvSpPr>
          <p:cNvPr id="3" name="Date Placeholder 2"/>
          <p:cNvSpPr>
            <a:spLocks noGrp="1"/>
          </p:cNvSpPr>
          <p:nvPr>
            <p:ph type="dt" idx="1"/>
          </p:nvPr>
        </p:nvSpPr>
        <p:spPr>
          <a:xfrm>
            <a:off x="3902597" y="0"/>
            <a:ext cx="2985558" cy="485232"/>
          </a:xfrm>
          <a:prstGeom prst="rect">
            <a:avLst/>
          </a:prstGeom>
        </p:spPr>
        <p:txBody>
          <a:bodyPr vert="horz" lIns="94622" tIns="47311" rIns="94622" bIns="47311" rtlCol="0"/>
          <a:lstStyle>
            <a:lvl1pPr algn="r">
              <a:defRPr sz="1200"/>
            </a:lvl1pPr>
          </a:lstStyle>
          <a:p>
            <a:fld id="{E108B72F-AE86-4BCC-84FC-B388836A1658}" type="datetimeFigureOut">
              <a:rPr lang="en-GB" smtClean="0"/>
              <a:t>02/05/2023</a:t>
            </a:fld>
            <a:endParaRPr lang="en-GB"/>
          </a:p>
        </p:txBody>
      </p:sp>
      <p:sp>
        <p:nvSpPr>
          <p:cNvPr id="4" name="Slide Image Placeholder 3"/>
          <p:cNvSpPr>
            <a:spLocks noGrp="1" noRot="1" noChangeAspect="1"/>
          </p:cNvSpPr>
          <p:nvPr>
            <p:ph type="sldImg" idx="2"/>
          </p:nvPr>
        </p:nvSpPr>
        <p:spPr>
          <a:xfrm>
            <a:off x="542925" y="1208088"/>
            <a:ext cx="5803900" cy="3265487"/>
          </a:xfrm>
          <a:prstGeom prst="rect">
            <a:avLst/>
          </a:prstGeom>
          <a:noFill/>
          <a:ln w="12700">
            <a:solidFill>
              <a:prstClr val="black"/>
            </a:solidFill>
          </a:ln>
        </p:spPr>
        <p:txBody>
          <a:bodyPr vert="horz" lIns="94622" tIns="47311" rIns="94622" bIns="47311" rtlCol="0" anchor="ctr"/>
          <a:lstStyle/>
          <a:p>
            <a:endParaRPr lang="en-GB"/>
          </a:p>
        </p:txBody>
      </p:sp>
      <p:sp>
        <p:nvSpPr>
          <p:cNvPr id="5" name="Notes Placeholder 4"/>
          <p:cNvSpPr>
            <a:spLocks noGrp="1"/>
          </p:cNvSpPr>
          <p:nvPr>
            <p:ph type="body" sz="quarter" idx="3"/>
          </p:nvPr>
        </p:nvSpPr>
        <p:spPr>
          <a:xfrm>
            <a:off x="688975" y="4654193"/>
            <a:ext cx="5511800" cy="3807976"/>
          </a:xfrm>
          <a:prstGeom prst="rect">
            <a:avLst/>
          </a:prstGeom>
        </p:spPr>
        <p:txBody>
          <a:bodyPr vert="horz" lIns="94622" tIns="47311" rIns="94622" bIns="47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185821"/>
            <a:ext cx="2985558" cy="485231"/>
          </a:xfrm>
          <a:prstGeom prst="rect">
            <a:avLst/>
          </a:prstGeom>
        </p:spPr>
        <p:txBody>
          <a:bodyPr vert="horz" lIns="94622" tIns="47311" rIns="94622" bIns="47311" rtlCol="0" anchor="b"/>
          <a:lstStyle>
            <a:lvl1pPr algn="l">
              <a:defRPr sz="1200"/>
            </a:lvl1pPr>
          </a:lstStyle>
          <a:p>
            <a:endParaRPr lang="en-GB"/>
          </a:p>
        </p:txBody>
      </p:sp>
      <p:sp>
        <p:nvSpPr>
          <p:cNvPr id="7" name="Slide Number Placeholder 6"/>
          <p:cNvSpPr>
            <a:spLocks noGrp="1"/>
          </p:cNvSpPr>
          <p:nvPr>
            <p:ph type="sldNum" sz="quarter" idx="5"/>
          </p:nvPr>
        </p:nvSpPr>
        <p:spPr>
          <a:xfrm>
            <a:off x="3902597" y="9185821"/>
            <a:ext cx="2985558" cy="485231"/>
          </a:xfrm>
          <a:prstGeom prst="rect">
            <a:avLst/>
          </a:prstGeom>
        </p:spPr>
        <p:txBody>
          <a:bodyPr vert="horz" lIns="94622" tIns="47311" rIns="94622" bIns="47311" rtlCol="0" anchor="b"/>
          <a:lstStyle>
            <a:lvl1pPr algn="r">
              <a:defRPr sz="1200"/>
            </a:lvl1pPr>
          </a:lstStyle>
          <a:p>
            <a:fld id="{939C1F73-1C8C-468A-8421-4B197035D202}" type="slidenum">
              <a:rPr lang="en-GB" smtClean="0"/>
              <a:t>‹#›</a:t>
            </a:fld>
            <a:endParaRPr lang="en-GB"/>
          </a:p>
        </p:txBody>
      </p:sp>
    </p:spTree>
    <p:extLst>
      <p:ext uri="{BB962C8B-B14F-4D97-AF65-F5344CB8AC3E}">
        <p14:creationId xmlns:p14="http://schemas.microsoft.com/office/powerpoint/2010/main" val="407436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9C1F73-1C8C-468A-8421-4B197035D202}" type="slidenum">
              <a:rPr lang="en-GB" smtClean="0"/>
              <a:t>1</a:t>
            </a:fld>
            <a:endParaRPr lang="en-GB"/>
          </a:p>
        </p:txBody>
      </p:sp>
    </p:spTree>
    <p:extLst>
      <p:ext uri="{BB962C8B-B14F-4D97-AF65-F5344CB8AC3E}">
        <p14:creationId xmlns:p14="http://schemas.microsoft.com/office/powerpoint/2010/main" val="145760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221">
              <a:defRPr/>
            </a:pPr>
            <a:r>
              <a:rPr lang="en-GB" b="1" dirty="0"/>
              <a:t>Why Is Fashion Effecting our society and environments?</a:t>
            </a:r>
          </a:p>
          <a:p>
            <a:pPr defTabSz="946221">
              <a:defRPr/>
            </a:pPr>
            <a:endParaRPr lang="en-GB" b="1" dirty="0"/>
          </a:p>
          <a:p>
            <a:pPr defTabSz="946221">
              <a:defRPr/>
            </a:pPr>
            <a:r>
              <a:rPr lang="en-GB" dirty="0"/>
              <a:t>Fashion is a big part of all of our lives but at what cost? Do you consider the process and impact that each garment you buy or wear has on our environment? As a society we are contributing to the overconsumption and excessive waste and environmental impacts that textiles have on our environment.</a:t>
            </a:r>
          </a:p>
          <a:p>
            <a:pPr defTabSz="946221">
              <a:defRPr/>
            </a:pPr>
            <a:endParaRPr lang="en-GB" dirty="0"/>
          </a:p>
          <a:p>
            <a:r>
              <a:rPr lang="en-GB" b="1" dirty="0"/>
              <a:t>The fashion industry produces: </a:t>
            </a:r>
          </a:p>
          <a:p>
            <a:endParaRPr lang="en-GB" b="1" dirty="0"/>
          </a:p>
          <a:p>
            <a:pPr marL="177416" indent="-177416">
              <a:buFont typeface="Arial" panose="020B0604020202020204" pitchFamily="34" charset="0"/>
              <a:buChar char="•"/>
            </a:pPr>
            <a:r>
              <a:rPr lang="en-GB" dirty="0"/>
              <a:t>20% of waste water</a:t>
            </a:r>
          </a:p>
          <a:p>
            <a:pPr marL="177416" indent="-177416">
              <a:buFont typeface="Arial" panose="020B0604020202020204" pitchFamily="34" charset="0"/>
              <a:buChar char="•"/>
            </a:pPr>
            <a:r>
              <a:rPr lang="en-GB" dirty="0"/>
              <a:t>8-10% Greenhouse gas emissions</a:t>
            </a:r>
          </a:p>
          <a:p>
            <a:pPr marL="177416" indent="-177416">
              <a:buFont typeface="Arial" panose="020B0604020202020204" pitchFamily="34" charset="0"/>
              <a:buChar char="•"/>
            </a:pPr>
            <a:r>
              <a:rPr lang="en-GB" dirty="0"/>
              <a:t>500 billion dollars of discarded items each year </a:t>
            </a:r>
          </a:p>
          <a:p>
            <a:pPr defTabSz="946221">
              <a:defRPr/>
            </a:pPr>
            <a:endParaRPr lang="en-GB" dirty="0"/>
          </a:p>
          <a:p>
            <a:pPr defTabSz="946221">
              <a:defRPr/>
            </a:pPr>
            <a:r>
              <a:rPr lang="en-GB" dirty="0"/>
              <a:t>Figure one shows an infographic by the BBC, showing how much water is used for each garment. Today I am wearing an outfit that has used approximately thirteen thousand three hundred litres of water equivalent to (26,600 bottles of water) to produce my t-shirt, jeans and socks. That would be nearly one bottle of water per student across all 4 campuses of Ulster University with approximately 27,000 students.   </a:t>
            </a:r>
          </a:p>
          <a:p>
            <a:endParaRPr lang="en-GB" dirty="0"/>
          </a:p>
        </p:txBody>
      </p:sp>
      <p:sp>
        <p:nvSpPr>
          <p:cNvPr id="4" name="Slide Number Placeholder 3"/>
          <p:cNvSpPr>
            <a:spLocks noGrp="1"/>
          </p:cNvSpPr>
          <p:nvPr>
            <p:ph type="sldNum" sz="quarter" idx="5"/>
          </p:nvPr>
        </p:nvSpPr>
        <p:spPr/>
        <p:txBody>
          <a:bodyPr/>
          <a:lstStyle/>
          <a:p>
            <a:fld id="{939C1F73-1C8C-468A-8421-4B197035D202}" type="slidenum">
              <a:rPr lang="en-GB" smtClean="0"/>
              <a:t>2</a:t>
            </a:fld>
            <a:endParaRPr lang="en-GB"/>
          </a:p>
        </p:txBody>
      </p:sp>
    </p:spTree>
    <p:extLst>
      <p:ext uri="{BB962C8B-B14F-4D97-AF65-F5344CB8AC3E}">
        <p14:creationId xmlns:p14="http://schemas.microsoft.com/office/powerpoint/2010/main" val="46136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What is Fast Fashion and How can we reduce it?</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Fast Fashion is the mass production of cheap clothing to keep up with regular changing trends within fashion which we are compelled to buy.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United Nations Economic Commission for Europe (UNECE)  reported that the fashion industry has grown rapidly with 60% more garments being bought than 15 years ago leading to overconsumption and excessive waste.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BBC Bitesize reports that on average some garments are only worn up to 10 times before being discarded or unused resulting in three hundred </a:t>
            </a:r>
            <a:r>
              <a:rPr lang="en-GB">
                <a:latin typeface="Arial" panose="020B0604020202020204" pitchFamily="34" charset="0"/>
                <a:cs typeface="Arial" panose="020B0604020202020204" pitchFamily="34" charset="0"/>
              </a:rPr>
              <a:t>and thirty-six </a:t>
            </a:r>
            <a:r>
              <a:rPr lang="en-GB" dirty="0">
                <a:latin typeface="Arial" panose="020B0604020202020204" pitchFamily="34" charset="0"/>
                <a:cs typeface="Arial" panose="020B0604020202020204" pitchFamily="34" charset="0"/>
              </a:rPr>
              <a:t>thousand tonnes of clothing going to landfill each year. Figure 2 shows how detrimental this can be to our environment showing mountains of clothing that has been washed up on Ghana Beach.</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39C1F73-1C8C-468A-8421-4B197035D202}" type="slidenum">
              <a:rPr lang="en-GB" smtClean="0"/>
              <a:t>3</a:t>
            </a:fld>
            <a:endParaRPr lang="en-GB"/>
          </a:p>
        </p:txBody>
      </p:sp>
    </p:spTree>
    <p:extLst>
      <p:ext uri="{BB962C8B-B14F-4D97-AF65-F5344CB8AC3E}">
        <p14:creationId xmlns:p14="http://schemas.microsoft.com/office/powerpoint/2010/main" val="300951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221">
              <a:defRPr/>
            </a:pPr>
            <a:r>
              <a:rPr lang="en-GB" b="1" dirty="0">
                <a:latin typeface="Arial" panose="020B0604020202020204" pitchFamily="34" charset="0"/>
                <a:cs typeface="Arial" panose="020B0604020202020204" pitchFamily="34" charset="0"/>
              </a:rPr>
              <a:t>Textile creator and Sculptors: Alain Guerra and </a:t>
            </a:r>
            <a:r>
              <a:rPr lang="en-GB" b="1" dirty="0" err="1">
                <a:latin typeface="Arial" panose="020B0604020202020204" pitchFamily="34" charset="0"/>
                <a:cs typeface="Arial" panose="020B0604020202020204" pitchFamily="34" charset="0"/>
              </a:rPr>
              <a:t>Neraldo</a:t>
            </a:r>
            <a:r>
              <a:rPr lang="en-GB" b="1" dirty="0">
                <a:latin typeface="Arial" panose="020B0604020202020204" pitchFamily="34" charset="0"/>
                <a:cs typeface="Arial" panose="020B0604020202020204" pitchFamily="34" charset="0"/>
              </a:rPr>
              <a:t> de la Paz (Guerra de la Paz) and </a:t>
            </a:r>
            <a:r>
              <a:rPr lang="en-GB" b="1" dirty="0" err="1">
                <a:latin typeface="Arial" panose="020B0604020202020204" pitchFamily="34" charset="0"/>
                <a:cs typeface="Arial" panose="020B0604020202020204" pitchFamily="34" charset="0"/>
              </a:rPr>
              <a:t>Minga</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Opazo</a:t>
            </a:r>
            <a:endParaRPr lang="en-GB" b="1" dirty="0">
              <a:latin typeface="Arial" panose="020B0604020202020204" pitchFamily="34" charset="0"/>
              <a:cs typeface="Arial" panose="020B0604020202020204" pitchFamily="34" charset="0"/>
            </a:endParaRPr>
          </a:p>
          <a:p>
            <a:pPr defTabSz="946221">
              <a:defRPr/>
            </a:pPr>
            <a:endParaRPr lang="en-GB" b="1" dirty="0">
              <a:latin typeface="Arial" panose="020B0604020202020204" pitchFamily="34" charset="0"/>
              <a:cs typeface="Arial" panose="020B0604020202020204" pitchFamily="34" charset="0"/>
            </a:endParaRPr>
          </a:p>
          <a:p>
            <a:pPr defTabSz="946221">
              <a:defRPr/>
            </a:pPr>
            <a:r>
              <a:rPr lang="en-GB" dirty="0">
                <a:latin typeface="Arial" panose="020B0604020202020204" pitchFamily="34" charset="0"/>
                <a:cs typeface="Arial" panose="020B0604020202020204" pitchFamily="34" charset="0"/>
              </a:rPr>
              <a:t>Guerra de la Paz is a collaboration with Alain Guerra and </a:t>
            </a:r>
            <a:r>
              <a:rPr lang="en-GB" dirty="0" err="1">
                <a:latin typeface="Arial" panose="020B0604020202020204" pitchFamily="34" charset="0"/>
                <a:cs typeface="Arial" panose="020B0604020202020204" pitchFamily="34" charset="0"/>
              </a:rPr>
              <a:t>Neraldo</a:t>
            </a:r>
            <a:r>
              <a:rPr lang="en-GB" dirty="0">
                <a:latin typeface="Arial" panose="020B0604020202020204" pitchFamily="34" charset="0"/>
                <a:cs typeface="Arial" panose="020B0604020202020204" pitchFamily="34" charset="0"/>
              </a:rPr>
              <a:t> de la Paz who create large sculptures and installations to highlight the environmental impacts of excessive consumption and disposal created by Fast Fashion. Figure 3: Spring Sprang Sprung, 2009 represents the mass volume of excessive consumption with a hope to inspire reuse and recycling of fashion garments.</a:t>
            </a:r>
          </a:p>
          <a:p>
            <a:pPr defTabSz="946221">
              <a:defRPr/>
            </a:pPr>
            <a:endParaRPr lang="en-GB" dirty="0">
              <a:latin typeface="Arial" panose="020B0604020202020204" pitchFamily="34" charset="0"/>
              <a:cs typeface="Arial" panose="020B0604020202020204" pitchFamily="34" charset="0"/>
            </a:endParaRPr>
          </a:p>
          <a:p>
            <a:pPr defTabSz="946221">
              <a:defRPr/>
            </a:pPr>
            <a:r>
              <a:rPr lang="en-GB" dirty="0">
                <a:latin typeface="Arial" panose="020B0604020202020204" pitchFamily="34" charset="0"/>
                <a:cs typeface="Arial" panose="020B0604020202020204" pitchFamily="34" charset="0"/>
              </a:rPr>
              <a:t>Similarly, Chilean textile creator Mingo </a:t>
            </a:r>
            <a:r>
              <a:rPr lang="en-GB" dirty="0" err="1">
                <a:latin typeface="Arial" panose="020B0604020202020204" pitchFamily="34" charset="0"/>
                <a:cs typeface="Arial" panose="020B0604020202020204" pitchFamily="34" charset="0"/>
              </a:rPr>
              <a:t>Opazo</a:t>
            </a:r>
            <a:r>
              <a:rPr lang="en-GB" dirty="0">
                <a:latin typeface="Arial" panose="020B0604020202020204" pitchFamily="34" charset="0"/>
                <a:cs typeface="Arial" panose="020B0604020202020204" pitchFamily="34" charset="0"/>
              </a:rPr>
              <a:t> creates large installations to highlight the distress caused by environmental changes such as excessive consumption in the fashion industry. Figure 4: Terron, 2021 is made up of layers of recycled clothing and mud with grass growing on top to depict how non-biodegradable fabrics, which are disused become embedded in our natural environments. The layers she creates within her installation Terron depicts time gone by. </a:t>
            </a:r>
          </a:p>
          <a:p>
            <a:pPr defTabSz="946221">
              <a:defRPr/>
            </a:pPr>
            <a:endParaRPr lang="en-GB" dirty="0">
              <a:latin typeface="Arial" panose="020B0604020202020204" pitchFamily="34" charset="0"/>
              <a:cs typeface="Arial" panose="020B0604020202020204" pitchFamily="34" charset="0"/>
            </a:endParaRPr>
          </a:p>
          <a:p>
            <a:pPr defTabSz="946221">
              <a:defRPr/>
            </a:pPr>
            <a:r>
              <a:rPr lang="en-GB" dirty="0">
                <a:latin typeface="Arial" panose="020B0604020202020204" pitchFamily="34" charset="0"/>
                <a:cs typeface="Arial" panose="020B0604020202020204" pitchFamily="34" charset="0"/>
              </a:rPr>
              <a:t>Within 12 years of the Guerra de la Paz installation ‘Spring Sprang Sprung’ 2009 and </a:t>
            </a:r>
            <a:r>
              <a:rPr lang="en-GB" dirty="0" err="1">
                <a:latin typeface="Arial" panose="020B0604020202020204" pitchFamily="34" charset="0"/>
                <a:cs typeface="Arial" panose="020B0604020202020204" pitchFamily="34" charset="0"/>
              </a:rPr>
              <a:t>Minga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Opazo’s</a:t>
            </a:r>
            <a:r>
              <a:rPr lang="en-GB" dirty="0">
                <a:latin typeface="Arial" panose="020B0604020202020204" pitchFamily="34" charset="0"/>
                <a:cs typeface="Arial" panose="020B0604020202020204" pitchFamily="34" charset="0"/>
              </a:rPr>
              <a:t> installation ‘Terron’ 2021 shows that little has changed in regards to fast fashion, excessive consumption and disposal. Artists are still trying to create awareness and inspire change on the environmental consequences created by the fashion industry.</a:t>
            </a:r>
            <a:endParaRPr lang="en-GB" dirty="0"/>
          </a:p>
        </p:txBody>
      </p:sp>
      <p:sp>
        <p:nvSpPr>
          <p:cNvPr id="4" name="Slide Number Placeholder 3"/>
          <p:cNvSpPr>
            <a:spLocks noGrp="1"/>
          </p:cNvSpPr>
          <p:nvPr>
            <p:ph type="sldNum" sz="quarter" idx="5"/>
          </p:nvPr>
        </p:nvSpPr>
        <p:spPr/>
        <p:txBody>
          <a:bodyPr/>
          <a:lstStyle/>
          <a:p>
            <a:fld id="{939C1F73-1C8C-468A-8421-4B197035D202}" type="slidenum">
              <a:rPr lang="en-GB" smtClean="0"/>
              <a:t>4</a:t>
            </a:fld>
            <a:endParaRPr lang="en-GB"/>
          </a:p>
        </p:txBody>
      </p:sp>
    </p:spTree>
    <p:extLst>
      <p:ext uri="{BB962C8B-B14F-4D97-AF65-F5344CB8AC3E}">
        <p14:creationId xmlns:p14="http://schemas.microsoft.com/office/powerpoint/2010/main" val="130577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221">
              <a:defRPr/>
            </a:pPr>
            <a:r>
              <a:rPr lang="en-GB" b="1" dirty="0">
                <a:latin typeface="Arial" panose="020B0604020202020204" pitchFamily="34" charset="0"/>
                <a:cs typeface="Arial" panose="020B0604020202020204" pitchFamily="34" charset="0"/>
              </a:rPr>
              <a:t>Small changes that can help make a difference</a:t>
            </a:r>
          </a:p>
          <a:p>
            <a:pPr defTabSz="946221">
              <a:defRPr/>
            </a:pPr>
            <a:endParaRPr lang="en-GB" dirty="0">
              <a:latin typeface="Arial" panose="020B0604020202020204" pitchFamily="34" charset="0"/>
              <a:cs typeface="Arial" panose="020B0604020202020204" pitchFamily="34" charset="0"/>
            </a:endParaRPr>
          </a:p>
          <a:p>
            <a:pPr defTabSz="946221">
              <a:defRPr/>
            </a:pPr>
            <a:r>
              <a:rPr lang="en-GB" dirty="0">
                <a:latin typeface="Arial" panose="020B0604020202020204" pitchFamily="34" charset="0"/>
                <a:cs typeface="Arial" panose="020B0604020202020204" pitchFamily="34" charset="0"/>
              </a:rPr>
              <a:t>#ACTNOW Fashion Challenge is on of many fashion friendly campaigns that aims to change habits and routines, encourage smart buying choices, bring awareness and change mindsets in regards to fashion.</a:t>
            </a:r>
          </a:p>
          <a:p>
            <a:pPr defTabSz="946221">
              <a:defRPr/>
            </a:pPr>
            <a:endParaRPr lang="en-GB" dirty="0">
              <a:latin typeface="Arial" panose="020B0604020202020204" pitchFamily="34" charset="0"/>
              <a:cs typeface="Arial" panose="020B0604020202020204" pitchFamily="34" charset="0"/>
            </a:endParaRPr>
          </a:p>
          <a:p>
            <a:pPr defTabSz="946221">
              <a:defRPr/>
            </a:pPr>
            <a:r>
              <a:rPr lang="en-GB" b="1" dirty="0">
                <a:latin typeface="Arial" panose="020B0604020202020204" pitchFamily="34" charset="0"/>
                <a:cs typeface="Arial" panose="020B0604020202020204" pitchFamily="34" charset="0"/>
              </a:rPr>
              <a:t>Here are a few small changes we can make: </a:t>
            </a:r>
          </a:p>
          <a:p>
            <a:pPr defTabSz="946221">
              <a:defRPr/>
            </a:pP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Ideas for Change:</a:t>
            </a:r>
          </a:p>
          <a:p>
            <a:pPr marL="177416" indent="-177416">
              <a:buFont typeface="Arial" panose="020B0604020202020204" pitchFamily="34" charset="0"/>
              <a:buChar char="•"/>
            </a:pPr>
            <a:r>
              <a:rPr lang="en-GB" dirty="0">
                <a:latin typeface="Arial" panose="020B0604020202020204" pitchFamily="34" charset="0"/>
                <a:cs typeface="Arial" panose="020B0604020202020204" pitchFamily="34" charset="0"/>
              </a:rPr>
              <a:t>Buy second-hand</a:t>
            </a:r>
          </a:p>
          <a:p>
            <a:pPr marL="177416" indent="-177416">
              <a:buFont typeface="Arial" panose="020B0604020202020204" pitchFamily="34" charset="0"/>
              <a:buChar char="•"/>
            </a:pPr>
            <a:r>
              <a:rPr lang="en-GB" dirty="0">
                <a:latin typeface="Arial" panose="020B0604020202020204" pitchFamily="34" charset="0"/>
                <a:cs typeface="Arial" panose="020B0604020202020204" pitchFamily="34" charset="0"/>
              </a:rPr>
              <a:t>Make smart choices – Ask yourself how many times you will wear it? Make do and mend by repairing and upcycling existing garments  </a:t>
            </a:r>
          </a:p>
          <a:p>
            <a:pPr marL="177416" indent="-177416">
              <a:buFont typeface="Arial" panose="020B0604020202020204" pitchFamily="34" charset="0"/>
              <a:buChar char="•"/>
            </a:pPr>
            <a:r>
              <a:rPr lang="en-GB" dirty="0">
                <a:latin typeface="Arial" panose="020B0604020202020204" pitchFamily="34" charset="0"/>
                <a:cs typeface="Arial" panose="020B0604020202020204" pitchFamily="34" charset="0"/>
              </a:rPr>
              <a:t>Limit buying only 8 items per year</a:t>
            </a:r>
          </a:p>
          <a:p>
            <a:pPr marL="177416" indent="-177416">
              <a:buFont typeface="Arial" panose="020B0604020202020204" pitchFamily="34" charset="0"/>
              <a:buChar char="•"/>
            </a:pPr>
            <a:r>
              <a:rPr lang="en-GB" dirty="0">
                <a:latin typeface="Arial" panose="020B0604020202020204" pitchFamily="34" charset="0"/>
                <a:cs typeface="Arial" panose="020B0604020202020204" pitchFamily="34" charset="0"/>
              </a:rPr>
              <a:t>Wash your clothes only when necessary</a:t>
            </a:r>
            <a:r>
              <a:rPr lang="en-GB" sz="1400" dirty="0">
                <a:latin typeface="Arial" panose="020B0604020202020204" pitchFamily="34" charset="0"/>
                <a:cs typeface="Arial" panose="020B0604020202020204" pitchFamily="34" charset="0"/>
              </a:rPr>
              <a:t> </a:t>
            </a:r>
          </a:p>
          <a:p>
            <a:pPr defTabSz="946221">
              <a:defRPr/>
            </a:pPr>
            <a:endParaRPr lang="en-GB" dirty="0">
              <a:latin typeface="Arial" panose="020B0604020202020204" pitchFamily="34" charset="0"/>
              <a:cs typeface="Arial" panose="020B0604020202020204" pitchFamily="34" charset="0"/>
            </a:endParaRPr>
          </a:p>
          <a:p>
            <a:pPr defTabSz="946221">
              <a:defRPr/>
            </a:pPr>
            <a:endParaRPr lang="en-GB" b="1" dirty="0"/>
          </a:p>
          <a:p>
            <a:endParaRPr lang="en-GB" dirty="0"/>
          </a:p>
          <a:p>
            <a:endParaRPr lang="en-GB" dirty="0"/>
          </a:p>
        </p:txBody>
      </p:sp>
      <p:sp>
        <p:nvSpPr>
          <p:cNvPr id="4" name="Slide Number Placeholder 3"/>
          <p:cNvSpPr>
            <a:spLocks noGrp="1"/>
          </p:cNvSpPr>
          <p:nvPr>
            <p:ph type="sldNum" sz="quarter" idx="5"/>
          </p:nvPr>
        </p:nvSpPr>
        <p:spPr/>
        <p:txBody>
          <a:bodyPr/>
          <a:lstStyle/>
          <a:p>
            <a:fld id="{939C1F73-1C8C-468A-8421-4B197035D202}" type="slidenum">
              <a:rPr lang="en-GB" smtClean="0"/>
              <a:t>5</a:t>
            </a:fld>
            <a:endParaRPr lang="en-GB"/>
          </a:p>
        </p:txBody>
      </p:sp>
    </p:spTree>
    <p:extLst>
      <p:ext uri="{BB962C8B-B14F-4D97-AF65-F5344CB8AC3E}">
        <p14:creationId xmlns:p14="http://schemas.microsoft.com/office/powerpoint/2010/main" val="400881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IN CONCLUSION…</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the 12 years that passed between the artists work as shown on slide 5 the language used to describe the impact that Fast Fashion has on our environment is un changed. </a:t>
            </a:r>
            <a:r>
              <a:rPr lang="en-GB" sz="1200" dirty="0" err="1">
                <a:latin typeface="Arial" panose="020B0604020202020204" pitchFamily="34" charset="0"/>
                <a:cs typeface="Arial" panose="020B0604020202020204" pitchFamily="34" charset="0"/>
              </a:rPr>
              <a:t>Minga</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Opazo</a:t>
            </a:r>
            <a:r>
              <a:rPr lang="en-GB" sz="1200" dirty="0">
                <a:latin typeface="Arial" panose="020B0604020202020204" pitchFamily="34" charset="0"/>
                <a:cs typeface="Arial" panose="020B0604020202020204" pitchFamily="34" charset="0"/>
              </a:rPr>
              <a:t> and Guerra de la Paz’s work shows only a small fraction of a huge global issue.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Overall, the reason to consider sustainable or second hand clothing over Fast Fashion brands is to reduce the impact that Fast Fashion has on our environment.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By understanding the process involved in producing each individual garment and the consequences we can begin to make small individual changes such as those set out by the #ACTNOW fashion campaign we can help to reduce the impacts that the fashion industry has on the environment, and collectively make a difference.</a:t>
            </a:r>
            <a:endParaRPr lang="en-GB" sz="1200" b="1" dirty="0">
              <a:latin typeface="Arial" panose="020B0604020202020204" pitchFamily="34" charset="0"/>
              <a:cs typeface="Arial" panose="020B0604020202020204" pitchFamily="34" charset="0"/>
            </a:endParaRP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Thank you for listening!</a:t>
            </a:r>
          </a:p>
          <a:p>
            <a:endParaRPr lang="en-GB" dirty="0"/>
          </a:p>
        </p:txBody>
      </p:sp>
      <p:sp>
        <p:nvSpPr>
          <p:cNvPr id="4" name="Slide Number Placeholder 3"/>
          <p:cNvSpPr>
            <a:spLocks noGrp="1"/>
          </p:cNvSpPr>
          <p:nvPr>
            <p:ph type="sldNum" sz="quarter" idx="5"/>
          </p:nvPr>
        </p:nvSpPr>
        <p:spPr/>
        <p:txBody>
          <a:bodyPr/>
          <a:lstStyle/>
          <a:p>
            <a:fld id="{939C1F73-1C8C-468A-8421-4B197035D202}" type="slidenum">
              <a:rPr lang="en-GB" smtClean="0"/>
              <a:t>6</a:t>
            </a:fld>
            <a:endParaRPr lang="en-GB"/>
          </a:p>
        </p:txBody>
      </p:sp>
    </p:spTree>
    <p:extLst>
      <p:ext uri="{BB962C8B-B14F-4D97-AF65-F5344CB8AC3E}">
        <p14:creationId xmlns:p14="http://schemas.microsoft.com/office/powerpoint/2010/main" val="66843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9C1F73-1C8C-468A-8421-4B197035D202}" type="slidenum">
              <a:rPr lang="en-GB" smtClean="0"/>
              <a:t>7</a:t>
            </a:fld>
            <a:endParaRPr lang="en-GB"/>
          </a:p>
        </p:txBody>
      </p:sp>
    </p:spTree>
    <p:extLst>
      <p:ext uri="{BB962C8B-B14F-4D97-AF65-F5344CB8AC3E}">
        <p14:creationId xmlns:p14="http://schemas.microsoft.com/office/powerpoint/2010/main" val="405046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9C1F73-1C8C-468A-8421-4B197035D202}" type="slidenum">
              <a:rPr lang="en-GB" smtClean="0"/>
              <a:t>8</a:t>
            </a:fld>
            <a:endParaRPr lang="en-GB"/>
          </a:p>
        </p:txBody>
      </p:sp>
    </p:spTree>
    <p:extLst>
      <p:ext uri="{BB962C8B-B14F-4D97-AF65-F5344CB8AC3E}">
        <p14:creationId xmlns:p14="http://schemas.microsoft.com/office/powerpoint/2010/main" val="188938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5/2/2023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89428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5/2/2023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7750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5/2/2023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672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5/2/2023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3112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5/2/2023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2287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5/2/2023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1059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5/2/2023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9255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5/2/2023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4731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5/2/2023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0102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5/2/2023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76047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5/2/2023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0419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5/2/2023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55221086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un.org/sustainabledevelopment/blog/2019/08/actnow-for-zero-waste-fashion/" TargetMode="External"/><Relationship Id="rId3" Type="http://schemas.openxmlformats.org/officeDocument/2006/relationships/hyperlink" Target="https://www.artworksforchange.org/portfolio/guerra-de-la-paz/" TargetMode="External"/><Relationship Id="rId7" Type="http://schemas.openxmlformats.org/officeDocument/2006/relationships/hyperlink" Target="https://unece.org/forestry/press/un-alliance-aims-put-fashion-path-sustainability"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bbc.co.uk/news/science-environment-60382624" TargetMode="External"/><Relationship Id="rId5" Type="http://schemas.openxmlformats.org/officeDocument/2006/relationships/hyperlink" Target="https://bostonartreview.com/reviews/fungal-threads-minga-opazo/" TargetMode="External"/><Relationship Id="rId4" Type="http://schemas.openxmlformats.org/officeDocument/2006/relationships/hyperlink" Target="https://www.bbc.co.uk/bitesize/articles/z82djsg#:~:text=By%20bringing%20in%20new%20styles,they%20don%27t%20really%20nee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news/science-environment-60382624" TargetMode="External"/><Relationship Id="rId7" Type="http://schemas.openxmlformats.org/officeDocument/2006/relationships/hyperlink" Target="https://www.un.org/sustainabledevelopment/blog/2019/08/actnow-for-zero-waste-fashio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mingaopazo.com/about" TargetMode="External"/><Relationship Id="rId5" Type="http://schemas.openxmlformats.org/officeDocument/2006/relationships/hyperlink" Target="https://www.artworksforchange.org/portfolio/guerra-de-la-paz/" TargetMode="External"/><Relationship Id="rId4" Type="http://schemas.openxmlformats.org/officeDocument/2006/relationships/hyperlink" Target="https://www.independent.co.uk/climate-change/news/fast-fashion-ghana-clothes-waste-b2132399.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21316-E4D0-41D7-9C79-9FF8F36D4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blurred background of department store">
            <a:extLst>
              <a:ext uri="{FF2B5EF4-FFF2-40B4-BE49-F238E27FC236}">
                <a16:creationId xmlns:a16="http://schemas.microsoft.com/office/drawing/2014/main" id="{E93BAA82-B534-627A-A8B3-8BC02A4553BC}"/>
              </a:ext>
            </a:extLst>
          </p:cNvPr>
          <p:cNvPicPr>
            <a:picLocks noChangeAspect="1"/>
          </p:cNvPicPr>
          <p:nvPr/>
        </p:nvPicPr>
        <p:blipFill rotWithShape="1">
          <a:blip r:embed="rId3"/>
          <a:srcRect l="15486" r="25180" b="-1"/>
          <a:stretch/>
        </p:blipFill>
        <p:spPr>
          <a:xfrm>
            <a:off x="1" y="10"/>
            <a:ext cx="6096000" cy="6857990"/>
          </a:xfrm>
          <a:prstGeom prst="rect">
            <a:avLst/>
          </a:prstGeom>
        </p:spPr>
      </p:pic>
      <p:sp>
        <p:nvSpPr>
          <p:cNvPr id="11" name="Rectangle 10">
            <a:extLst>
              <a:ext uri="{FF2B5EF4-FFF2-40B4-BE49-F238E27FC236}">
                <a16:creationId xmlns:a16="http://schemas.microsoft.com/office/drawing/2014/main" id="{07EE0F9E-42CB-4AE4-971C-7BD191D5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AEB967B-31A3-42E3-8382-73443D264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371601"/>
            <a:ext cx="3390900" cy="411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F219D-4C6F-A833-CC99-4939A827A40E}"/>
              </a:ext>
            </a:extLst>
          </p:cNvPr>
          <p:cNvSpPr>
            <a:spLocks noGrp="1"/>
          </p:cNvSpPr>
          <p:nvPr>
            <p:ph type="ctrTitle"/>
          </p:nvPr>
        </p:nvSpPr>
        <p:spPr>
          <a:xfrm>
            <a:off x="7448549" y="1932245"/>
            <a:ext cx="3390902" cy="1871114"/>
          </a:xfrm>
        </p:spPr>
        <p:txBody>
          <a:bodyPr>
            <a:normAutofit fontScale="90000"/>
          </a:bodyPr>
          <a:lstStyle/>
          <a:p>
            <a:r>
              <a:rPr lang="en-GB" sz="1800" b="1" dirty="0">
                <a:latin typeface="Arial" panose="020B0604020202020204" pitchFamily="34" charset="0"/>
                <a:cs typeface="Arial" panose="020B0604020202020204" pitchFamily="34" charset="0"/>
              </a:rPr>
              <a:t>Why Should We Consider Sustainable or Second Hand Clothing Over Fast Fashion Brands?</a:t>
            </a:r>
            <a:br>
              <a:rPr lang="en-GB" sz="1800" b="1" dirty="0">
                <a:latin typeface="Arial" panose="020B0604020202020204" pitchFamily="34" charset="0"/>
                <a:cs typeface="Arial" panose="020B0604020202020204" pitchFamily="34" charset="0"/>
              </a:rPr>
            </a:br>
            <a:endParaRPr lang="en-GB" sz="18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8F1D26E-317B-03F8-F24A-D24C62A8702B}"/>
              </a:ext>
            </a:extLst>
          </p:cNvPr>
          <p:cNvSpPr>
            <a:spLocks noGrp="1"/>
          </p:cNvSpPr>
          <p:nvPr>
            <p:ph type="subTitle" idx="1"/>
          </p:nvPr>
        </p:nvSpPr>
        <p:spPr>
          <a:xfrm>
            <a:off x="7720242" y="3990198"/>
            <a:ext cx="2876544" cy="1029286"/>
          </a:xfrm>
        </p:spPr>
        <p:txBody>
          <a:bodyPr>
            <a:normAutofit/>
          </a:bodyPr>
          <a:lstStyle/>
          <a:p>
            <a:r>
              <a:rPr lang="en-GB" sz="2000" dirty="0">
                <a:latin typeface="Arial" panose="020B0604020202020204" pitchFamily="34" charset="0"/>
                <a:cs typeface="Arial" panose="020B0604020202020204" pitchFamily="34" charset="0"/>
              </a:rPr>
              <a:t>Molly McVeigh-Beckett</a:t>
            </a:r>
          </a:p>
          <a:p>
            <a:r>
              <a:rPr lang="en-GB" sz="2000" dirty="0">
                <a:latin typeface="Arial" panose="020B0604020202020204" pitchFamily="34" charset="0"/>
                <a:cs typeface="Arial" panose="020B0604020202020204" pitchFamily="34" charset="0"/>
              </a:rPr>
              <a:t>AAD011</a:t>
            </a:r>
          </a:p>
        </p:txBody>
      </p:sp>
    </p:spTree>
    <p:extLst>
      <p:ext uri="{BB962C8B-B14F-4D97-AF65-F5344CB8AC3E}">
        <p14:creationId xmlns:p14="http://schemas.microsoft.com/office/powerpoint/2010/main" val="414222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248C-E695-F2DC-0DB4-EDA122C1643E}"/>
              </a:ext>
            </a:extLst>
          </p:cNvPr>
          <p:cNvSpPr>
            <a:spLocks noGrp="1"/>
          </p:cNvSpPr>
          <p:nvPr>
            <p:ph type="title"/>
          </p:nvPr>
        </p:nvSpPr>
        <p:spPr>
          <a:xfrm>
            <a:off x="1352550" y="140525"/>
            <a:ext cx="9486900" cy="921327"/>
          </a:xfrm>
        </p:spPr>
        <p:txBody>
          <a:bodyPr>
            <a:normAutofit fontScale="90000"/>
          </a:bodyPr>
          <a:lstStyle/>
          <a:p>
            <a:pPr algn="ctr"/>
            <a:r>
              <a:rPr lang="en-GB" b="1" dirty="0">
                <a:latin typeface="Arial" panose="020B0604020202020204" pitchFamily="34" charset="0"/>
                <a:cs typeface="Arial" panose="020B0604020202020204" pitchFamily="34" charset="0"/>
              </a:rPr>
              <a:t>Why Is Fashion Effecting our society and environments?</a:t>
            </a:r>
          </a:p>
        </p:txBody>
      </p:sp>
      <p:sp>
        <p:nvSpPr>
          <p:cNvPr id="3" name="Content Placeholder 2">
            <a:extLst>
              <a:ext uri="{FF2B5EF4-FFF2-40B4-BE49-F238E27FC236}">
                <a16:creationId xmlns:a16="http://schemas.microsoft.com/office/drawing/2014/main" id="{43C3680D-A73B-C9E2-3B32-70ABDB8999B4}"/>
              </a:ext>
            </a:extLst>
          </p:cNvPr>
          <p:cNvSpPr>
            <a:spLocks noGrp="1"/>
          </p:cNvSpPr>
          <p:nvPr>
            <p:ph idx="1"/>
          </p:nvPr>
        </p:nvSpPr>
        <p:spPr>
          <a:xfrm>
            <a:off x="454876" y="1368326"/>
            <a:ext cx="6035865" cy="5027831"/>
          </a:xfrm>
        </p:spPr>
        <p:txBody>
          <a:bodyPr>
            <a:normAutofit lnSpcReduction="10000"/>
          </a:bodyPr>
          <a:lstStyle/>
          <a:p>
            <a:r>
              <a:rPr lang="en-GB" dirty="0">
                <a:latin typeface="Arial" panose="020B0604020202020204" pitchFamily="34" charset="0"/>
                <a:cs typeface="Arial" panose="020B0604020202020204" pitchFamily="34" charset="0"/>
              </a:rPr>
              <a:t>Fashion is a big part of all of our lives but at what cost? Do you consider the process and impact that each garment you buy or wear has on our environment? As a society we are contributing to the overconsumption, excessive waste and environmental impacts that textiles have on our environment.</a:t>
            </a:r>
          </a:p>
          <a:p>
            <a:pPr marL="0" indent="0">
              <a:buNone/>
            </a:pPr>
            <a:r>
              <a:rPr lang="en-GB" b="1" dirty="0">
                <a:latin typeface="Arial" panose="020B0604020202020204" pitchFamily="34" charset="0"/>
                <a:cs typeface="Arial" panose="020B0604020202020204" pitchFamily="34" charset="0"/>
              </a:rPr>
              <a:t>The fashion industry produces: </a:t>
            </a:r>
          </a:p>
          <a:p>
            <a:r>
              <a:rPr lang="en-GB" dirty="0">
                <a:latin typeface="Arial" panose="020B0604020202020204" pitchFamily="34" charset="0"/>
                <a:cs typeface="Arial" panose="020B0604020202020204" pitchFamily="34" charset="0"/>
              </a:rPr>
              <a:t>20% of waste water</a:t>
            </a:r>
          </a:p>
          <a:p>
            <a:r>
              <a:rPr lang="en-GB" dirty="0">
                <a:latin typeface="Arial" panose="020B0604020202020204" pitchFamily="34" charset="0"/>
                <a:cs typeface="Arial" panose="020B0604020202020204" pitchFamily="34" charset="0"/>
              </a:rPr>
              <a:t>8-10% Greenhouse gas emissions</a:t>
            </a:r>
          </a:p>
          <a:p>
            <a:r>
              <a:rPr lang="en-GB" dirty="0">
                <a:latin typeface="Arial" panose="020B0604020202020204" pitchFamily="34" charset="0"/>
                <a:cs typeface="Arial" panose="020B0604020202020204" pitchFamily="34" charset="0"/>
              </a:rPr>
              <a:t>$500 billion of discarded items each year </a:t>
            </a:r>
          </a:p>
          <a:p>
            <a:endParaRPr lang="en-GB" dirty="0"/>
          </a:p>
          <a:p>
            <a:endParaRPr lang="en-GB" dirty="0"/>
          </a:p>
          <a:p>
            <a:endParaRPr lang="en-GB" dirty="0"/>
          </a:p>
          <a:p>
            <a:endParaRPr lang="en-GB" dirty="0"/>
          </a:p>
          <a:p>
            <a:endParaRPr lang="en-GB" dirty="0"/>
          </a:p>
          <a:p>
            <a:endParaRPr lang="en-GB" dirty="0"/>
          </a:p>
        </p:txBody>
      </p:sp>
      <p:pic>
        <p:nvPicPr>
          <p:cNvPr id="1026" name="Picture 2" descr="Infographic showing the amount of water, represented by water bottles, to make a tshirt (2,700 litres) to make a pair of jeans (10,000 litres) and to make a pair of socks (600 litres)">
            <a:extLst>
              <a:ext uri="{FF2B5EF4-FFF2-40B4-BE49-F238E27FC236}">
                <a16:creationId xmlns:a16="http://schemas.microsoft.com/office/drawing/2014/main" id="{48E04C01-AD7A-8F4C-3BE6-E2D30000B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518" y="1187053"/>
            <a:ext cx="2314330" cy="462223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F00067-6410-055E-F04B-621667AF7AE8}"/>
              </a:ext>
            </a:extLst>
          </p:cNvPr>
          <p:cNvSpPr txBox="1"/>
          <p:nvPr/>
        </p:nvSpPr>
        <p:spPr>
          <a:xfrm>
            <a:off x="6844145" y="5934492"/>
            <a:ext cx="4743077" cy="646331"/>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Figure 1: How much water is used for each item of clothing, BBC, 2022</a:t>
            </a:r>
          </a:p>
        </p:txBody>
      </p:sp>
    </p:spTree>
    <p:extLst>
      <p:ext uri="{BB962C8B-B14F-4D97-AF65-F5344CB8AC3E}">
        <p14:creationId xmlns:p14="http://schemas.microsoft.com/office/powerpoint/2010/main" val="126910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248C-E695-F2DC-0DB4-EDA122C1643E}"/>
              </a:ext>
            </a:extLst>
          </p:cNvPr>
          <p:cNvSpPr>
            <a:spLocks noGrp="1"/>
          </p:cNvSpPr>
          <p:nvPr>
            <p:ph type="title"/>
          </p:nvPr>
        </p:nvSpPr>
        <p:spPr>
          <a:xfrm>
            <a:off x="1352550" y="125350"/>
            <a:ext cx="9486900" cy="955964"/>
          </a:xfrm>
        </p:spPr>
        <p:txBody>
          <a:bodyPr>
            <a:normAutofit fontScale="90000"/>
          </a:bodyPr>
          <a:lstStyle/>
          <a:p>
            <a:pPr algn="ctr"/>
            <a:r>
              <a:rPr lang="en-GB" b="1" dirty="0">
                <a:latin typeface="Arial" panose="020B0604020202020204" pitchFamily="34" charset="0"/>
                <a:cs typeface="Arial" panose="020B0604020202020204" pitchFamily="34" charset="0"/>
              </a:rPr>
              <a:t>What is Fast Fashion and How can we reduce it?</a:t>
            </a:r>
          </a:p>
        </p:txBody>
      </p:sp>
      <p:sp>
        <p:nvSpPr>
          <p:cNvPr id="3" name="Content Placeholder 2">
            <a:extLst>
              <a:ext uri="{FF2B5EF4-FFF2-40B4-BE49-F238E27FC236}">
                <a16:creationId xmlns:a16="http://schemas.microsoft.com/office/drawing/2014/main" id="{43C3680D-A73B-C9E2-3B32-70ABDB8999B4}"/>
              </a:ext>
            </a:extLst>
          </p:cNvPr>
          <p:cNvSpPr>
            <a:spLocks noGrp="1"/>
          </p:cNvSpPr>
          <p:nvPr>
            <p:ph idx="1"/>
          </p:nvPr>
        </p:nvSpPr>
        <p:spPr>
          <a:xfrm>
            <a:off x="364126" y="1262816"/>
            <a:ext cx="6142361" cy="4821836"/>
          </a:xfrm>
        </p:spPr>
        <p:txBody>
          <a:bodyPr>
            <a:normAutofit fontScale="25000" lnSpcReduction="20000"/>
          </a:bodyPr>
          <a:lstStyle/>
          <a:p>
            <a:r>
              <a:rPr lang="en-GB" sz="9600" dirty="0">
                <a:latin typeface="Arial" panose="020B0604020202020204" pitchFamily="34" charset="0"/>
                <a:cs typeface="Arial" panose="020B0604020202020204" pitchFamily="34" charset="0"/>
              </a:rPr>
              <a:t>Fast Fashion is the mass production of cheap clothing to keep up with regular changing trends within fashion which we are compelled to buy. </a:t>
            </a:r>
          </a:p>
          <a:p>
            <a:r>
              <a:rPr lang="en-GB" sz="9600" dirty="0">
                <a:latin typeface="Arial" panose="020B0604020202020204" pitchFamily="34" charset="0"/>
                <a:cs typeface="Arial" panose="020B0604020202020204" pitchFamily="34" charset="0"/>
              </a:rPr>
              <a:t>The United Nations Economic Commission for Europe (UNECE)  reported that the fashion industry has grown rapidly with 60% more garments being bought than 15 years ago leading to overconsumption and excessive waste. </a:t>
            </a:r>
          </a:p>
          <a:p>
            <a:r>
              <a:rPr lang="en-GB" sz="9600" dirty="0">
                <a:latin typeface="Arial" panose="020B0604020202020204" pitchFamily="34" charset="0"/>
                <a:cs typeface="Arial" panose="020B0604020202020204" pitchFamily="34" charset="0"/>
              </a:rPr>
              <a:t>BBC Bitesize reports that on average some garments are only worn up to 10 times before being discarded or unused resulting in 336,000 tonnes of clothing going to landfill each year.</a:t>
            </a:r>
          </a:p>
        </p:txBody>
      </p:sp>
      <p:pic>
        <p:nvPicPr>
          <p:cNvPr id="3076" name="Picture 4">
            <a:extLst>
              <a:ext uri="{FF2B5EF4-FFF2-40B4-BE49-F238E27FC236}">
                <a16:creationId xmlns:a16="http://schemas.microsoft.com/office/drawing/2014/main" id="{D2B78578-C976-9618-E3A3-EE5212283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013" y="1489946"/>
            <a:ext cx="5170811" cy="38781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EAE6CE-EF21-CBBE-783F-56489DF0F6DD}"/>
              </a:ext>
            </a:extLst>
          </p:cNvPr>
          <p:cNvSpPr txBox="1"/>
          <p:nvPr/>
        </p:nvSpPr>
        <p:spPr>
          <a:xfrm>
            <a:off x="6496048" y="5453520"/>
            <a:ext cx="5454739" cy="646331"/>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Figure 2: Mountains of clothes washed up on Ghana Beach, 2022</a:t>
            </a:r>
          </a:p>
        </p:txBody>
      </p:sp>
    </p:spTree>
    <p:extLst>
      <p:ext uri="{BB962C8B-B14F-4D97-AF65-F5344CB8AC3E}">
        <p14:creationId xmlns:p14="http://schemas.microsoft.com/office/powerpoint/2010/main" val="6609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67F242-C5A1-20DB-D6E0-A0E15E90F3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52" b="14667"/>
          <a:stretch/>
        </p:blipFill>
        <p:spPr bwMode="auto">
          <a:xfrm>
            <a:off x="6975173" y="1418928"/>
            <a:ext cx="4822258" cy="432468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8CEA8B-3EA7-3D76-F8E1-E11967E25739}"/>
              </a:ext>
            </a:extLst>
          </p:cNvPr>
          <p:cNvSpPr txBox="1"/>
          <p:nvPr/>
        </p:nvSpPr>
        <p:spPr>
          <a:xfrm>
            <a:off x="6975172" y="5823663"/>
            <a:ext cx="4822259"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Figure 4: </a:t>
            </a:r>
            <a:r>
              <a:rPr lang="en-GB" b="1" dirty="0" err="1">
                <a:latin typeface="Arial" panose="020B0604020202020204" pitchFamily="34" charset="0"/>
                <a:cs typeface="Arial" panose="020B0604020202020204" pitchFamily="34" charset="0"/>
              </a:rPr>
              <a:t>Minga</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Opazo</a:t>
            </a:r>
            <a:r>
              <a:rPr lang="en-GB" b="1" dirty="0">
                <a:latin typeface="Arial" panose="020B0604020202020204" pitchFamily="34" charset="0"/>
                <a:cs typeface="Arial" panose="020B0604020202020204" pitchFamily="34" charset="0"/>
              </a:rPr>
              <a:t>, Terron, 2021 </a:t>
            </a:r>
          </a:p>
        </p:txBody>
      </p:sp>
      <p:sp>
        <p:nvSpPr>
          <p:cNvPr id="7" name="TextBox 6">
            <a:extLst>
              <a:ext uri="{FF2B5EF4-FFF2-40B4-BE49-F238E27FC236}">
                <a16:creationId xmlns:a16="http://schemas.microsoft.com/office/drawing/2014/main" id="{9BC77CFD-9235-8E6D-CFB4-299A492970D3}"/>
              </a:ext>
            </a:extLst>
          </p:cNvPr>
          <p:cNvSpPr txBox="1"/>
          <p:nvPr/>
        </p:nvSpPr>
        <p:spPr>
          <a:xfrm>
            <a:off x="244909" y="172562"/>
            <a:ext cx="11702181" cy="984885"/>
          </a:xfrm>
          <a:prstGeom prst="rect">
            <a:avLst/>
          </a:prstGeom>
          <a:noFill/>
        </p:spPr>
        <p:txBody>
          <a:bodyPr wrap="square">
            <a:spAutoFit/>
          </a:bodyPr>
          <a:lstStyle/>
          <a:p>
            <a:pPr algn="ctr"/>
            <a:r>
              <a:rPr lang="en-GB" sz="2900" b="1" dirty="0">
                <a:latin typeface="Arial" panose="020B0604020202020204" pitchFamily="34" charset="0"/>
                <a:cs typeface="Arial" panose="020B0604020202020204" pitchFamily="34" charset="0"/>
              </a:rPr>
              <a:t>TEXTILE CREATORS AND SCULPTORS: ALIAN GUERRA AND NERALDO DE LA PAZ (GUERRA DE LA PAZ) AND MINGA OPAZO</a:t>
            </a:r>
          </a:p>
        </p:txBody>
      </p:sp>
      <p:pic>
        <p:nvPicPr>
          <p:cNvPr id="3" name="Picture 8" descr="sculpture in form of tree made from discarded textiles">
            <a:extLst>
              <a:ext uri="{FF2B5EF4-FFF2-40B4-BE49-F238E27FC236}">
                <a16:creationId xmlns:a16="http://schemas.microsoft.com/office/drawing/2014/main" id="{ECF8B030-4304-7085-9BEC-3CD8383C9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18" y="1418928"/>
            <a:ext cx="6326316" cy="432468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80BFD7-F0AE-F81E-C180-760B27BCB7DC}"/>
              </a:ext>
            </a:extLst>
          </p:cNvPr>
          <p:cNvSpPr txBox="1"/>
          <p:nvPr/>
        </p:nvSpPr>
        <p:spPr>
          <a:xfrm>
            <a:off x="765463" y="5828009"/>
            <a:ext cx="5698824" cy="646331"/>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Figure 3: </a:t>
            </a:r>
            <a:r>
              <a:rPr lang="en-GB" sz="1800" b="1" dirty="0">
                <a:latin typeface="Arial" panose="020B0604020202020204" pitchFamily="34" charset="0"/>
                <a:cs typeface="Arial" panose="020B0604020202020204" pitchFamily="34" charset="0"/>
              </a:rPr>
              <a:t>Alain Guerra and Neraldo de la Paz</a:t>
            </a:r>
            <a:r>
              <a:rPr lang="en-GB" b="1" dirty="0">
                <a:latin typeface="Arial" panose="020B0604020202020204" pitchFamily="34" charset="0"/>
                <a:cs typeface="Arial" panose="020B0604020202020204" pitchFamily="34" charset="0"/>
              </a:rPr>
              <a:t>, Spring Sprang Sprung, 2009 </a:t>
            </a:r>
          </a:p>
        </p:txBody>
      </p:sp>
    </p:spTree>
    <p:extLst>
      <p:ext uri="{BB962C8B-B14F-4D97-AF65-F5344CB8AC3E}">
        <p14:creationId xmlns:p14="http://schemas.microsoft.com/office/powerpoint/2010/main" val="417604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7BB1-A4E4-F727-422F-9C5F8D3A2E2E}"/>
              </a:ext>
            </a:extLst>
          </p:cNvPr>
          <p:cNvSpPr>
            <a:spLocks noGrp="1"/>
          </p:cNvSpPr>
          <p:nvPr>
            <p:ph type="title"/>
          </p:nvPr>
        </p:nvSpPr>
        <p:spPr>
          <a:xfrm>
            <a:off x="145143" y="210456"/>
            <a:ext cx="11872686" cy="950686"/>
          </a:xfrm>
        </p:spPr>
        <p:txBody>
          <a:bodyPr>
            <a:normAutofit fontScale="90000"/>
          </a:bodyPr>
          <a:lstStyle/>
          <a:p>
            <a:pPr algn="ctr"/>
            <a:r>
              <a:rPr lang="en-GB" b="1" dirty="0">
                <a:latin typeface="Arial" panose="020B0604020202020204" pitchFamily="34" charset="0"/>
                <a:cs typeface="Arial" panose="020B0604020202020204" pitchFamily="34" charset="0"/>
              </a:rPr>
              <a:t>Small changes that can help make a difference</a:t>
            </a:r>
          </a:p>
        </p:txBody>
      </p:sp>
      <p:pic>
        <p:nvPicPr>
          <p:cNvPr id="6" name="Picture 2">
            <a:extLst>
              <a:ext uri="{FF2B5EF4-FFF2-40B4-BE49-F238E27FC236}">
                <a16:creationId xmlns:a16="http://schemas.microsoft.com/office/drawing/2014/main" id="{18D1B947-BC51-9794-0375-A50E62544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303" y="1703594"/>
            <a:ext cx="5750379" cy="383181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21E417B6-A82C-DBCE-4B3D-32B97CAE48E8}"/>
              </a:ext>
            </a:extLst>
          </p:cNvPr>
          <p:cNvSpPr txBox="1">
            <a:spLocks/>
          </p:cNvSpPr>
          <p:nvPr/>
        </p:nvSpPr>
        <p:spPr>
          <a:xfrm>
            <a:off x="656318" y="1493275"/>
            <a:ext cx="4384675" cy="5027831"/>
          </a:xfrm>
          <a:prstGeom prst="rect">
            <a:avLst/>
          </a:prstGeom>
        </p:spPr>
        <p:txBody>
          <a:bodyPr>
            <a:normAutofit fontScale="25000" lnSpcReduction="20000"/>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dirty="0">
                <a:latin typeface="Arial" panose="020B0604020202020204" pitchFamily="34" charset="0"/>
                <a:cs typeface="Arial" panose="020B0604020202020204" pitchFamily="34" charset="0"/>
              </a:rPr>
              <a:t>#ACTNOW Fashion Challenge aims to change habits and routines, encourage smart buying choices, bring awareness and change mindsets in regards to fashion.</a:t>
            </a:r>
          </a:p>
          <a:p>
            <a:pPr marL="0" indent="0">
              <a:buNone/>
            </a:pPr>
            <a:r>
              <a:rPr lang="en-GB" sz="9600" dirty="0">
                <a:latin typeface="Arial" panose="020B0604020202020204" pitchFamily="34" charset="0"/>
                <a:cs typeface="Arial" panose="020B0604020202020204" pitchFamily="34" charset="0"/>
              </a:rPr>
              <a:t> </a:t>
            </a:r>
          </a:p>
          <a:p>
            <a:pPr marL="0" indent="0">
              <a:buNone/>
            </a:pPr>
            <a:r>
              <a:rPr lang="en-GB" sz="9600" b="1" dirty="0">
                <a:latin typeface="Arial" panose="020B0604020202020204" pitchFamily="34" charset="0"/>
                <a:cs typeface="Arial" panose="020B0604020202020204" pitchFamily="34" charset="0"/>
              </a:rPr>
              <a:t>Ideas for Change:</a:t>
            </a:r>
          </a:p>
          <a:p>
            <a:r>
              <a:rPr lang="en-GB" sz="9600" dirty="0">
                <a:latin typeface="Arial" panose="020B0604020202020204" pitchFamily="34" charset="0"/>
                <a:cs typeface="Arial" panose="020B0604020202020204" pitchFamily="34" charset="0"/>
              </a:rPr>
              <a:t>Buy second-hand</a:t>
            </a:r>
          </a:p>
          <a:p>
            <a:r>
              <a:rPr lang="en-GB" sz="9600" dirty="0">
                <a:latin typeface="Arial" panose="020B0604020202020204" pitchFamily="34" charset="0"/>
                <a:cs typeface="Arial" panose="020B0604020202020204" pitchFamily="34" charset="0"/>
              </a:rPr>
              <a:t>Make smart choices  </a:t>
            </a:r>
          </a:p>
          <a:p>
            <a:r>
              <a:rPr lang="en-GB" sz="9600" dirty="0">
                <a:latin typeface="Arial" panose="020B0604020202020204" pitchFamily="34" charset="0"/>
                <a:cs typeface="Arial" panose="020B0604020202020204" pitchFamily="34" charset="0"/>
              </a:rPr>
              <a:t>Limit buying (only 8 items per year)</a:t>
            </a:r>
          </a:p>
          <a:p>
            <a:r>
              <a:rPr lang="en-GB" sz="9600" dirty="0">
                <a:latin typeface="Arial" panose="020B0604020202020204" pitchFamily="34" charset="0"/>
                <a:cs typeface="Arial" panose="020B0604020202020204" pitchFamily="34" charset="0"/>
              </a:rPr>
              <a:t>Wash your clothes only when necessary </a:t>
            </a:r>
          </a:p>
          <a:p>
            <a:pPr marL="0" indent="0">
              <a:buNone/>
            </a:pPr>
            <a:endParaRPr lang="en-GB" sz="6000" dirty="0"/>
          </a:p>
          <a:p>
            <a:pPr marL="0" indent="0">
              <a:buNone/>
            </a:pPr>
            <a:endParaRPr lang="en-GB" sz="6000" dirty="0"/>
          </a:p>
          <a:p>
            <a:pPr marL="0" indent="0">
              <a:buNone/>
            </a:pPr>
            <a:r>
              <a:rPr lang="en-GB" sz="6000" dirty="0"/>
              <a:t> </a:t>
            </a:r>
          </a:p>
          <a:p>
            <a:endParaRPr lang="en-GB" dirty="0"/>
          </a:p>
          <a:p>
            <a:endParaRPr lang="en-GB" dirty="0"/>
          </a:p>
          <a:p>
            <a:endParaRPr lang="en-GB" dirty="0"/>
          </a:p>
          <a:p>
            <a:endParaRPr lang="en-GB" dirty="0"/>
          </a:p>
          <a:p>
            <a:endParaRPr lang="en-GB" dirty="0"/>
          </a:p>
        </p:txBody>
      </p:sp>
      <p:sp>
        <p:nvSpPr>
          <p:cNvPr id="8" name="TextBox 7">
            <a:extLst>
              <a:ext uri="{FF2B5EF4-FFF2-40B4-BE49-F238E27FC236}">
                <a16:creationId xmlns:a16="http://schemas.microsoft.com/office/drawing/2014/main" id="{1C3D2C1A-57E4-86C9-E666-E9AB8BE6DBEC}"/>
              </a:ext>
            </a:extLst>
          </p:cNvPr>
          <p:cNvSpPr txBox="1"/>
          <p:nvPr/>
        </p:nvSpPr>
        <p:spPr>
          <a:xfrm>
            <a:off x="5591132" y="5686926"/>
            <a:ext cx="6138719"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Figure 5: #ACTNOW Fashion Challenge, UNECE, 2019</a:t>
            </a:r>
          </a:p>
        </p:txBody>
      </p:sp>
    </p:spTree>
    <p:extLst>
      <p:ext uri="{BB962C8B-B14F-4D97-AF65-F5344CB8AC3E}">
        <p14:creationId xmlns:p14="http://schemas.microsoft.com/office/powerpoint/2010/main" val="258113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80D20C-0D1C-03A8-F0A7-FDA85D327531}"/>
              </a:ext>
            </a:extLst>
          </p:cNvPr>
          <p:cNvSpPr txBox="1"/>
          <p:nvPr/>
        </p:nvSpPr>
        <p:spPr>
          <a:xfrm>
            <a:off x="360217" y="325041"/>
            <a:ext cx="11443855" cy="538609"/>
          </a:xfrm>
          <a:prstGeom prst="rect">
            <a:avLst/>
          </a:prstGeom>
          <a:noFill/>
        </p:spPr>
        <p:txBody>
          <a:bodyPr wrap="square" rtlCol="0">
            <a:spAutoFit/>
          </a:bodyPr>
          <a:lstStyle/>
          <a:p>
            <a:pPr algn="ctr"/>
            <a:r>
              <a:rPr lang="en-GB" sz="2900" b="1" dirty="0">
                <a:latin typeface="Arial" panose="020B0604020202020204" pitchFamily="34" charset="0"/>
                <a:cs typeface="Arial" panose="020B0604020202020204" pitchFamily="34" charset="0"/>
              </a:rPr>
              <a:t>IN CONCLUSION…</a:t>
            </a:r>
          </a:p>
        </p:txBody>
      </p:sp>
      <p:sp>
        <p:nvSpPr>
          <p:cNvPr id="7" name="TextBox 6">
            <a:extLst>
              <a:ext uri="{FF2B5EF4-FFF2-40B4-BE49-F238E27FC236}">
                <a16:creationId xmlns:a16="http://schemas.microsoft.com/office/drawing/2014/main" id="{AA05A5C9-452D-3720-2524-D7199122B160}"/>
              </a:ext>
            </a:extLst>
          </p:cNvPr>
          <p:cNvSpPr txBox="1"/>
          <p:nvPr/>
        </p:nvSpPr>
        <p:spPr>
          <a:xfrm>
            <a:off x="374072" y="1166842"/>
            <a:ext cx="11443855" cy="452431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 the 12 years that passed between the artists work as shown on slide 5 the language used to describe the impact that Fast Fashion has on our environment is un changed. </a:t>
            </a:r>
            <a:r>
              <a:rPr lang="en-GB" sz="2400" dirty="0" err="1">
                <a:latin typeface="Arial" panose="020B0604020202020204" pitchFamily="34" charset="0"/>
                <a:cs typeface="Arial" panose="020B0604020202020204" pitchFamily="34" charset="0"/>
              </a:rPr>
              <a:t>Minga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Opazo</a:t>
            </a:r>
            <a:r>
              <a:rPr lang="en-GB" sz="2400" dirty="0">
                <a:latin typeface="Arial" panose="020B0604020202020204" pitchFamily="34" charset="0"/>
                <a:cs typeface="Arial" panose="020B0604020202020204" pitchFamily="34" charset="0"/>
              </a:rPr>
              <a:t> and Guerra de la Paz’s work shows only a small fraction of a huge global issue.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Overall, the reason to consider sustainable or second hand clothing over Fast Fashion brands is to reduce the impact that Fast Fashion has on our environment.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By understanding the process involved in producing each individual garment and the consequences we can begin to make small individual changes such as those set out by the #ACTNOW fashion campaign we can help to reduce the impacts that the fashion industry has on the environment, and collectively make a difference.</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2279A6C-26CF-A34A-95C9-7BBAEC4E0DE1}"/>
              </a:ext>
            </a:extLst>
          </p:cNvPr>
          <p:cNvSpPr txBox="1"/>
          <p:nvPr/>
        </p:nvSpPr>
        <p:spPr>
          <a:xfrm>
            <a:off x="2806794" y="5875823"/>
            <a:ext cx="6550702" cy="538609"/>
          </a:xfrm>
          <a:prstGeom prst="rect">
            <a:avLst/>
          </a:prstGeom>
          <a:noFill/>
        </p:spPr>
        <p:txBody>
          <a:bodyPr wrap="square" rtlCol="0">
            <a:spAutoFit/>
          </a:bodyPr>
          <a:lstStyle/>
          <a:p>
            <a:pPr algn="ctr"/>
            <a:r>
              <a:rPr lang="en-GB" sz="2900" dirty="0">
                <a:latin typeface="Arial" panose="020B0604020202020204" pitchFamily="34" charset="0"/>
                <a:cs typeface="Arial" panose="020B0604020202020204" pitchFamily="34" charset="0"/>
              </a:rPr>
              <a:t>Thank you for listening!</a:t>
            </a:r>
          </a:p>
        </p:txBody>
      </p:sp>
    </p:spTree>
    <p:extLst>
      <p:ext uri="{BB962C8B-B14F-4D97-AF65-F5344CB8AC3E}">
        <p14:creationId xmlns:p14="http://schemas.microsoft.com/office/powerpoint/2010/main" val="124642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2606-5FE5-E90C-C3CB-DD80C8A60DD6}"/>
              </a:ext>
            </a:extLst>
          </p:cNvPr>
          <p:cNvSpPr>
            <a:spLocks noGrp="1"/>
          </p:cNvSpPr>
          <p:nvPr>
            <p:ph type="title"/>
          </p:nvPr>
        </p:nvSpPr>
        <p:spPr>
          <a:xfrm>
            <a:off x="180542" y="415635"/>
            <a:ext cx="9486900" cy="602673"/>
          </a:xfrm>
        </p:spPr>
        <p:txBody>
          <a:bodyPr>
            <a:normAutofit/>
          </a:bodyPr>
          <a:lstStyle/>
          <a:p>
            <a:r>
              <a:rPr lang="en-GB" sz="2900" b="1" dirty="0">
                <a:latin typeface="Arial" panose="020B0604020202020204" pitchFamily="34" charset="0"/>
                <a:cs typeface="Arial" panose="020B0604020202020204" pitchFamily="34" charset="0"/>
              </a:rPr>
              <a:t>List of References (1 of 2):</a:t>
            </a:r>
          </a:p>
        </p:txBody>
      </p:sp>
      <p:sp>
        <p:nvSpPr>
          <p:cNvPr id="4" name="TextBox 3">
            <a:extLst>
              <a:ext uri="{FF2B5EF4-FFF2-40B4-BE49-F238E27FC236}">
                <a16:creationId xmlns:a16="http://schemas.microsoft.com/office/drawing/2014/main" id="{B1F37EF5-ED8C-4424-6D95-3C9D4B9483EF}"/>
              </a:ext>
            </a:extLst>
          </p:cNvPr>
          <p:cNvSpPr txBox="1"/>
          <p:nvPr/>
        </p:nvSpPr>
        <p:spPr>
          <a:xfrm>
            <a:off x="180542" y="1443841"/>
            <a:ext cx="11830916" cy="4801314"/>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Art Works For Change, N/D. Available on: </a:t>
            </a:r>
            <a:r>
              <a:rPr lang="en-GB" i="1" dirty="0">
                <a:latin typeface="Arial" panose="020B0604020202020204" pitchFamily="34" charset="0"/>
                <a:cs typeface="Arial" panose="020B0604020202020204" pitchFamily="34" charset="0"/>
                <a:hlinkClick r:id="rId3"/>
              </a:rPr>
              <a:t>Guerra de la Paz – Art Works for Change</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[Accessed on: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2023]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BBC Bitesize, 2023, How can Fashion be Better for the Planet. Available on: </a:t>
            </a:r>
            <a:r>
              <a:rPr lang="en-GB" i="1" dirty="0">
                <a:latin typeface="Arial" panose="020B0604020202020204" pitchFamily="34" charset="0"/>
                <a:cs typeface="Arial" panose="020B0604020202020204" pitchFamily="34" charset="0"/>
                <a:hlinkClick r:id="rId4"/>
              </a:rPr>
              <a:t>How can fashion be better for the planet? - KS2 - The Regenerators - BBC Bitesize</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[Accessed on: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2023]</a:t>
            </a:r>
          </a:p>
          <a:p>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Clouser</a:t>
            </a:r>
            <a:r>
              <a:rPr lang="en-GB" dirty="0">
                <a:latin typeface="Arial" panose="020B0604020202020204" pitchFamily="34" charset="0"/>
                <a:cs typeface="Arial" panose="020B0604020202020204" pitchFamily="34" charset="0"/>
              </a:rPr>
              <a:t> Haley, 2022, Boston Art Review – Fungal Threads: </a:t>
            </a:r>
            <a:r>
              <a:rPr lang="en-GB" dirty="0" err="1">
                <a:latin typeface="Arial" panose="020B0604020202020204" pitchFamily="34" charset="0"/>
                <a:cs typeface="Arial" panose="020B0604020202020204" pitchFamily="34" charset="0"/>
              </a:rPr>
              <a:t>Minga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Opazo’s</a:t>
            </a:r>
            <a:r>
              <a:rPr lang="en-GB" dirty="0">
                <a:latin typeface="Arial" panose="020B0604020202020204" pitchFamily="34" charset="0"/>
                <a:cs typeface="Arial" panose="020B0604020202020204" pitchFamily="34" charset="0"/>
              </a:rPr>
              <a:t> Biodegradable Textile and Mushroom Sculptures. Available on: </a:t>
            </a:r>
            <a:r>
              <a:rPr lang="en-GB" i="1" dirty="0">
                <a:latin typeface="Arial" panose="020B0604020202020204" pitchFamily="34" charset="0"/>
                <a:cs typeface="Arial" panose="020B0604020202020204" pitchFamily="34" charset="0"/>
                <a:hlinkClick r:id="rId5"/>
              </a:rPr>
              <a:t>Fungal Threads: </a:t>
            </a:r>
            <a:r>
              <a:rPr lang="en-GB" i="1" dirty="0" err="1">
                <a:latin typeface="Arial" panose="020B0604020202020204" pitchFamily="34" charset="0"/>
                <a:cs typeface="Arial" panose="020B0604020202020204" pitchFamily="34" charset="0"/>
                <a:hlinkClick r:id="rId5"/>
              </a:rPr>
              <a:t>Minga</a:t>
            </a:r>
            <a:r>
              <a:rPr lang="en-GB" i="1" dirty="0">
                <a:latin typeface="Arial" panose="020B0604020202020204" pitchFamily="34" charset="0"/>
                <a:cs typeface="Arial" panose="020B0604020202020204" pitchFamily="34" charset="0"/>
                <a:hlinkClick r:id="rId5"/>
              </a:rPr>
              <a:t> </a:t>
            </a:r>
            <a:r>
              <a:rPr lang="en-GB" i="1" dirty="0" err="1">
                <a:latin typeface="Arial" panose="020B0604020202020204" pitchFamily="34" charset="0"/>
                <a:cs typeface="Arial" panose="020B0604020202020204" pitchFamily="34" charset="0"/>
                <a:hlinkClick r:id="rId5"/>
              </a:rPr>
              <a:t>Opazo’s</a:t>
            </a:r>
            <a:r>
              <a:rPr lang="en-GB" i="1" dirty="0">
                <a:latin typeface="Arial" panose="020B0604020202020204" pitchFamily="34" charset="0"/>
                <a:cs typeface="Arial" panose="020B0604020202020204" pitchFamily="34" charset="0"/>
                <a:hlinkClick r:id="rId5"/>
              </a:rPr>
              <a:t> Biodegradable Textile and Mushroom Sculptures (bostonartreview.com)</a:t>
            </a:r>
            <a:r>
              <a:rPr lang="en-GB" dirty="0">
                <a:latin typeface="Arial" panose="020B0604020202020204" pitchFamily="34" charset="0"/>
                <a:cs typeface="Arial" panose="020B0604020202020204" pitchFamily="34" charset="0"/>
              </a:rPr>
              <a:t> [Accessed on: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2023]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Stallard Esme, 2022, BBC – Fast Fashion: How Clothes are Linked To Climate Change. Available on:</a:t>
            </a:r>
            <a:r>
              <a:rPr lang="en-GB" i="1"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hlinkClick r:id="rId6"/>
              </a:rPr>
              <a:t>Fast fashion: How clothes are linked to climate change - BBC News</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[Accessed on: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2023]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UNECE, 2018, UN Alliance aims to put fashion on path to sustainability. Available on: </a:t>
            </a:r>
            <a:r>
              <a:rPr lang="en-GB" i="1" dirty="0">
                <a:latin typeface="Arial" panose="020B0604020202020204" pitchFamily="34" charset="0"/>
                <a:cs typeface="Arial" panose="020B0604020202020204" pitchFamily="34" charset="0"/>
                <a:hlinkClick r:id="rId7"/>
              </a:rPr>
              <a:t>UN Alliance aims to put fashion on path to sustainability | UNECE</a:t>
            </a:r>
            <a:r>
              <a:rPr lang="en-GB" dirty="0">
                <a:latin typeface="Arial" panose="020B0604020202020204" pitchFamily="34" charset="0"/>
                <a:cs typeface="Arial" panose="020B0604020202020204" pitchFamily="34" charset="0"/>
              </a:rPr>
              <a:t> [Accessed on: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2023]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UNECE, 2019, #ACTNOW Fashion Challenge.  Available on: </a:t>
            </a:r>
            <a:r>
              <a:rPr lang="en-GB" i="1" dirty="0" err="1">
                <a:latin typeface="Arial" panose="020B0604020202020204" pitchFamily="34" charset="0"/>
                <a:cs typeface="Arial" panose="020B0604020202020204" pitchFamily="34" charset="0"/>
                <a:hlinkClick r:id="rId8"/>
              </a:rPr>
              <a:t>ActNow</a:t>
            </a:r>
            <a:r>
              <a:rPr lang="en-GB" i="1" dirty="0">
                <a:latin typeface="Arial" panose="020B0604020202020204" pitchFamily="34" charset="0"/>
                <a:cs typeface="Arial" panose="020B0604020202020204" pitchFamily="34" charset="0"/>
                <a:hlinkClick r:id="rId8"/>
              </a:rPr>
              <a:t> for Zero-Waste Fashion - United Nations Sustainable Development</a:t>
            </a:r>
            <a:r>
              <a:rPr lang="en-GB" dirty="0">
                <a:latin typeface="Arial" panose="020B0604020202020204" pitchFamily="34" charset="0"/>
                <a:cs typeface="Arial" panose="020B0604020202020204" pitchFamily="34" charset="0"/>
              </a:rPr>
              <a:t> [Accessed on: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2023]</a:t>
            </a:r>
          </a:p>
        </p:txBody>
      </p:sp>
    </p:spTree>
    <p:extLst>
      <p:ext uri="{BB962C8B-B14F-4D97-AF65-F5344CB8AC3E}">
        <p14:creationId xmlns:p14="http://schemas.microsoft.com/office/powerpoint/2010/main" val="2428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1310B5-38A9-59C1-B17B-C84F97C8795E}"/>
              </a:ext>
            </a:extLst>
          </p:cNvPr>
          <p:cNvSpPr txBox="1"/>
          <p:nvPr/>
        </p:nvSpPr>
        <p:spPr>
          <a:xfrm>
            <a:off x="247650" y="1388745"/>
            <a:ext cx="11696700" cy="3693319"/>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Figure 1: How much water is used for each item of clothing, BBC, 2022. Available on: </a:t>
            </a:r>
            <a:r>
              <a:rPr lang="en-GB" i="1" dirty="0">
                <a:latin typeface="Arial" panose="020B0604020202020204" pitchFamily="34" charset="0"/>
                <a:cs typeface="Arial" panose="020B0604020202020204" pitchFamily="34" charset="0"/>
                <a:hlinkClick r:id="rId3"/>
              </a:rPr>
              <a:t>Fast fashion: How clothes are linked to climate change - BBC News</a:t>
            </a:r>
            <a:r>
              <a:rPr lang="en-GB" dirty="0">
                <a:latin typeface="Arial" panose="020B0604020202020204" pitchFamily="34" charset="0"/>
                <a:cs typeface="Arial" panose="020B0604020202020204" pitchFamily="34" charset="0"/>
              </a:rPr>
              <a:t> [Accessed on: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2023]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Figure 2: Mountains of clothes washed up on Ghana Beach, 2022. Available on: </a:t>
            </a:r>
            <a:r>
              <a:rPr lang="en-GB" i="1" dirty="0">
                <a:latin typeface="Arial" panose="020B0604020202020204" pitchFamily="34" charset="0"/>
                <a:cs typeface="Arial" panose="020B0604020202020204" pitchFamily="34" charset="0"/>
                <a:hlinkClick r:id="rId4"/>
              </a:rPr>
              <a:t>Mountains of clothes washed up on Ghana beach show cost of fast fashion | The Independent</a:t>
            </a:r>
            <a:r>
              <a:rPr lang="en-GB" dirty="0">
                <a:latin typeface="Arial" panose="020B0604020202020204" pitchFamily="34" charset="0"/>
                <a:cs typeface="Arial" panose="020B0604020202020204" pitchFamily="34" charset="0"/>
              </a:rPr>
              <a:t> [Accessed on: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2023]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Figure 3: Alain Guerra and </a:t>
            </a:r>
            <a:r>
              <a:rPr lang="en-GB" dirty="0" err="1">
                <a:latin typeface="Arial" panose="020B0604020202020204" pitchFamily="34" charset="0"/>
                <a:cs typeface="Arial" panose="020B0604020202020204" pitchFamily="34" charset="0"/>
              </a:rPr>
              <a:t>Neraldo</a:t>
            </a:r>
            <a:r>
              <a:rPr lang="en-GB" dirty="0">
                <a:latin typeface="Arial" panose="020B0604020202020204" pitchFamily="34" charset="0"/>
                <a:cs typeface="Arial" panose="020B0604020202020204" pitchFamily="34" charset="0"/>
              </a:rPr>
              <a:t> de la Paz, Spring Sprang Sprung, 2009. Available on: </a:t>
            </a:r>
            <a:r>
              <a:rPr lang="en-GB" i="1" dirty="0">
                <a:latin typeface="Arial" panose="020B0604020202020204" pitchFamily="34" charset="0"/>
                <a:cs typeface="Arial" panose="020B0604020202020204" pitchFamily="34" charset="0"/>
                <a:hlinkClick r:id="rId5"/>
              </a:rPr>
              <a:t>Guerra de la Paz – Art Works for Change</a:t>
            </a:r>
            <a:r>
              <a:rPr lang="en-GB" dirty="0">
                <a:latin typeface="Arial" panose="020B0604020202020204" pitchFamily="34" charset="0"/>
                <a:cs typeface="Arial" panose="020B0604020202020204" pitchFamily="34" charset="0"/>
              </a:rPr>
              <a:t> [Accessed on: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2023]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Figure 4: </a:t>
            </a:r>
            <a:r>
              <a:rPr lang="en-GB" dirty="0" err="1">
                <a:latin typeface="Arial" panose="020B0604020202020204" pitchFamily="34" charset="0"/>
                <a:cs typeface="Arial" panose="020B0604020202020204" pitchFamily="34" charset="0"/>
              </a:rPr>
              <a:t>Minga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Opazo</a:t>
            </a:r>
            <a:r>
              <a:rPr lang="en-GB" dirty="0">
                <a:latin typeface="Arial" panose="020B0604020202020204" pitchFamily="34" charset="0"/>
                <a:cs typeface="Arial" panose="020B0604020202020204" pitchFamily="34" charset="0"/>
              </a:rPr>
              <a:t>, Terron, 2021. Available on: </a:t>
            </a:r>
            <a:r>
              <a:rPr lang="en-GB" i="1" dirty="0">
                <a:latin typeface="Arial" panose="020B0604020202020204" pitchFamily="34" charset="0"/>
                <a:cs typeface="Arial" panose="020B0604020202020204" pitchFamily="34" charset="0"/>
                <a:hlinkClick r:id="rId6"/>
              </a:rPr>
              <a:t>About — </a:t>
            </a:r>
            <a:r>
              <a:rPr lang="en-GB" i="1" dirty="0" err="1">
                <a:latin typeface="Arial" panose="020B0604020202020204" pitchFamily="34" charset="0"/>
                <a:cs typeface="Arial" panose="020B0604020202020204" pitchFamily="34" charset="0"/>
                <a:hlinkClick r:id="rId6"/>
              </a:rPr>
              <a:t>Minga</a:t>
            </a:r>
            <a:r>
              <a:rPr lang="en-GB" i="1" dirty="0">
                <a:latin typeface="Arial" panose="020B0604020202020204" pitchFamily="34" charset="0"/>
                <a:cs typeface="Arial" panose="020B0604020202020204" pitchFamily="34" charset="0"/>
                <a:hlinkClick r:id="rId6"/>
              </a:rPr>
              <a:t> </a:t>
            </a:r>
            <a:r>
              <a:rPr lang="en-GB" i="1" dirty="0" err="1">
                <a:latin typeface="Arial" panose="020B0604020202020204" pitchFamily="34" charset="0"/>
                <a:cs typeface="Arial" panose="020B0604020202020204" pitchFamily="34" charset="0"/>
                <a:hlinkClick r:id="rId6"/>
              </a:rPr>
              <a:t>Opazo</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[Accessed on: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2023]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Figure 5: #ACTNOW Fashion Challenge, UNECE, 2019. Available on: </a:t>
            </a:r>
            <a:r>
              <a:rPr lang="en-GB" i="1" dirty="0" err="1">
                <a:latin typeface="Arial" panose="020B0604020202020204" pitchFamily="34" charset="0"/>
                <a:cs typeface="Arial" panose="020B0604020202020204" pitchFamily="34" charset="0"/>
                <a:hlinkClick r:id="rId7"/>
              </a:rPr>
              <a:t>ActNow</a:t>
            </a:r>
            <a:r>
              <a:rPr lang="en-GB" i="1" dirty="0">
                <a:latin typeface="Arial" panose="020B0604020202020204" pitchFamily="34" charset="0"/>
                <a:cs typeface="Arial" panose="020B0604020202020204" pitchFamily="34" charset="0"/>
                <a:hlinkClick r:id="rId7"/>
              </a:rPr>
              <a:t> for Zero-Waste Fashion - United Nations Sustainable Development</a:t>
            </a:r>
            <a:r>
              <a:rPr lang="en-GB" dirty="0">
                <a:latin typeface="Arial" panose="020B0604020202020204" pitchFamily="34" charset="0"/>
                <a:cs typeface="Arial" panose="020B0604020202020204" pitchFamily="34" charset="0"/>
              </a:rPr>
              <a:t> [Accessed on: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2023</a:t>
            </a:r>
          </a:p>
        </p:txBody>
      </p:sp>
      <p:sp>
        <p:nvSpPr>
          <p:cNvPr id="4" name="Title 1">
            <a:extLst>
              <a:ext uri="{FF2B5EF4-FFF2-40B4-BE49-F238E27FC236}">
                <a16:creationId xmlns:a16="http://schemas.microsoft.com/office/drawing/2014/main" id="{1C07ACBD-3192-8E68-E3D4-B65BFD855BD8}"/>
              </a:ext>
            </a:extLst>
          </p:cNvPr>
          <p:cNvSpPr txBox="1">
            <a:spLocks/>
          </p:cNvSpPr>
          <p:nvPr/>
        </p:nvSpPr>
        <p:spPr>
          <a:xfrm>
            <a:off x="247650" y="529935"/>
            <a:ext cx="9486900" cy="602673"/>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n-GB" sz="2900" b="1" dirty="0">
                <a:latin typeface="Arial" panose="020B0604020202020204" pitchFamily="34" charset="0"/>
                <a:cs typeface="Arial" panose="020B0604020202020204" pitchFamily="34" charset="0"/>
              </a:rPr>
              <a:t>List of References (2 of 2):</a:t>
            </a:r>
          </a:p>
        </p:txBody>
      </p:sp>
    </p:spTree>
    <p:extLst>
      <p:ext uri="{BB962C8B-B14F-4D97-AF65-F5344CB8AC3E}">
        <p14:creationId xmlns:p14="http://schemas.microsoft.com/office/powerpoint/2010/main" val="595656540"/>
      </p:ext>
    </p:extLst>
  </p:cSld>
  <p:clrMapOvr>
    <a:masterClrMapping/>
  </p:clrMapOvr>
</p:sld>
</file>

<file path=ppt/theme/theme1.xml><?xml version="1.0" encoding="utf-8"?>
<a:theme xmlns:a="http://schemas.openxmlformats.org/drawingml/2006/main" name="ClassicFrameVTI">
  <a:themeElements>
    <a:clrScheme name="AnalogousFromRegularSeed_2SEEDS">
      <a:dk1>
        <a:srgbClr val="000000"/>
      </a:dk1>
      <a:lt1>
        <a:srgbClr val="FFFFFF"/>
      </a:lt1>
      <a:dk2>
        <a:srgbClr val="36251F"/>
      </a:dk2>
      <a:lt2>
        <a:srgbClr val="E2E6E8"/>
      </a:lt2>
      <a:accent1>
        <a:srgbClr val="B16C3B"/>
      </a:accent1>
      <a:accent2>
        <a:srgbClr val="C34D4D"/>
      </a:accent2>
      <a:accent3>
        <a:srgbClr val="B6A347"/>
      </a:accent3>
      <a:accent4>
        <a:srgbClr val="3BB1B1"/>
      </a:accent4>
      <a:accent5>
        <a:srgbClr val="4D92C3"/>
      </a:accent5>
      <a:accent6>
        <a:srgbClr val="3B4EB1"/>
      </a:accent6>
      <a:hlink>
        <a:srgbClr val="3E89BD"/>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47833</TotalTime>
  <Words>1678</Words>
  <Application>Microsoft Office PowerPoint</Application>
  <PresentationFormat>Widescreen</PresentationFormat>
  <Paragraphs>123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Gill Sans MT</vt:lpstr>
      <vt:lpstr>Goudy Old Style</vt:lpstr>
      <vt:lpstr>ClassicFrameVTI</vt:lpstr>
      <vt:lpstr>Why Should We Consider Sustainable or Second Hand Clothing Over Fast Fashion Brands? </vt:lpstr>
      <vt:lpstr>Why Is Fashion Effecting our society and environments?</vt:lpstr>
      <vt:lpstr>What is Fast Fashion and How can we reduce it?</vt:lpstr>
      <vt:lpstr>PowerPoint Presentation</vt:lpstr>
      <vt:lpstr>Small changes that can help make a difference</vt:lpstr>
      <vt:lpstr>PowerPoint Presentation</vt:lpstr>
      <vt:lpstr>List of References (1 of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should we consider sustainable/ 2nd hand clothing over fast Fashion? </dc:title>
  <dc:creator>Molly McVeigh Beckett</dc:creator>
  <cp:lastModifiedBy>Molly McVeigh Beckett</cp:lastModifiedBy>
  <cp:revision>36</cp:revision>
  <cp:lastPrinted>2023-05-01T11:23:42Z</cp:lastPrinted>
  <dcterms:created xsi:type="dcterms:W3CDTF">2023-03-28T14:32:28Z</dcterms:created>
  <dcterms:modified xsi:type="dcterms:W3CDTF">2023-05-02T15:52:25Z</dcterms:modified>
</cp:coreProperties>
</file>