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9"/>
  </p:notesMasterIdLst>
  <p:sldIdLst>
    <p:sldId id="273" r:id="rId2"/>
    <p:sldId id="272" r:id="rId3"/>
    <p:sldId id="274" r:id="rId4"/>
    <p:sldId id="270" r:id="rId5"/>
    <p:sldId id="276" r:id="rId6"/>
    <p:sldId id="277" r:id="rId7"/>
    <p:sldId id="27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6"/>
    <p:restoredTop sz="94682"/>
  </p:normalViewPr>
  <p:slideViewPr>
    <p:cSldViewPr snapToGrid="0">
      <p:cViewPr>
        <p:scale>
          <a:sx n="112" d="100"/>
          <a:sy n="112" d="100"/>
        </p:scale>
        <p:origin x="60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799C3-37FF-CF40-9622-151588550C5F}" type="datetimeFigureOut">
              <a:rPr lang="en-US" smtClean="0"/>
              <a:t>5/2/23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751AD-1D0E-0640-90B9-E18251AFA197}" type="slidenum">
              <a:rPr lang="en-US" smtClean="0"/>
              <a:t>‹#›</a:t>
            </a:fld>
            <a:endParaRPr lang="en-US" dirty="0"/>
          </a:p>
        </p:txBody>
      </p:sp>
    </p:spTree>
    <p:extLst>
      <p:ext uri="{BB962C8B-B14F-4D97-AF65-F5344CB8AC3E}">
        <p14:creationId xmlns:p14="http://schemas.microsoft.com/office/powerpoint/2010/main" val="1115733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GB"/>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7523E140-6758-C846-A7E4-11089F2982CD}" type="datetimeFigureOut">
              <a:rPr lang="en-US" smtClean="0"/>
              <a:t>5/2/23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E59B3392-EE25-6248-B3C4-F1654142423E}" type="slidenum">
              <a:rPr lang="en-US" smtClean="0"/>
              <a:t>‹#›</a:t>
            </a:fld>
            <a:endParaRPr lang="en-US" dirty="0"/>
          </a:p>
        </p:txBody>
      </p:sp>
    </p:spTree>
    <p:extLst>
      <p:ext uri="{BB962C8B-B14F-4D97-AF65-F5344CB8AC3E}">
        <p14:creationId xmlns:p14="http://schemas.microsoft.com/office/powerpoint/2010/main" val="213458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523E140-6758-C846-A7E4-11089F2982CD}" type="datetimeFigureOut">
              <a:rPr lang="en-US" smtClean="0"/>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9B3392-EE25-6248-B3C4-F1654142423E}" type="slidenum">
              <a:rPr lang="en-US" smtClean="0"/>
              <a:t>‹#›</a:t>
            </a:fld>
            <a:endParaRPr lang="en-US" dirty="0"/>
          </a:p>
        </p:txBody>
      </p:sp>
    </p:spTree>
    <p:extLst>
      <p:ext uri="{BB962C8B-B14F-4D97-AF65-F5344CB8AC3E}">
        <p14:creationId xmlns:p14="http://schemas.microsoft.com/office/powerpoint/2010/main" val="368009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7523E140-6758-C846-A7E4-11089F2982CD}" type="datetimeFigureOut">
              <a:rPr lang="en-US" smtClean="0"/>
              <a:t>5/2/23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E59B3392-EE25-6248-B3C4-F1654142423E}" type="slidenum">
              <a:rPr lang="en-US" smtClean="0"/>
              <a:t>‹#›</a:t>
            </a:fld>
            <a:endParaRPr lang="en-US" dirty="0"/>
          </a:p>
        </p:txBody>
      </p:sp>
    </p:spTree>
    <p:extLst>
      <p:ext uri="{BB962C8B-B14F-4D97-AF65-F5344CB8AC3E}">
        <p14:creationId xmlns:p14="http://schemas.microsoft.com/office/powerpoint/2010/main" val="1361427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523E140-6758-C846-A7E4-11089F2982CD}" type="datetimeFigureOut">
              <a:rPr lang="en-US" smtClean="0"/>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9B3392-EE25-6248-B3C4-F1654142423E}" type="slidenum">
              <a:rPr lang="en-US" smtClean="0"/>
              <a:t>‹#›</a:t>
            </a:fld>
            <a:endParaRPr lang="en-US" dirty="0"/>
          </a:p>
        </p:txBody>
      </p:sp>
    </p:spTree>
    <p:extLst>
      <p:ext uri="{BB962C8B-B14F-4D97-AF65-F5344CB8AC3E}">
        <p14:creationId xmlns:p14="http://schemas.microsoft.com/office/powerpoint/2010/main" val="238118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7523E140-6758-C846-A7E4-11089F2982CD}" type="datetimeFigureOut">
              <a:rPr lang="en-US" smtClean="0"/>
              <a:t>5/2/23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E59B3392-EE25-6248-B3C4-F1654142423E}" type="slidenum">
              <a:rPr lang="en-US" smtClean="0"/>
              <a:t>‹#›</a:t>
            </a:fld>
            <a:endParaRPr lang="en-US" dirty="0"/>
          </a:p>
        </p:txBody>
      </p:sp>
    </p:spTree>
    <p:extLst>
      <p:ext uri="{BB962C8B-B14F-4D97-AF65-F5344CB8AC3E}">
        <p14:creationId xmlns:p14="http://schemas.microsoft.com/office/powerpoint/2010/main" val="16721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7523E140-6758-C846-A7E4-11089F2982CD}" type="datetimeFigureOut">
              <a:rPr lang="en-US" smtClean="0"/>
              <a:t>5/2/23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E59B3392-EE25-6248-B3C4-F1654142423E}" type="slidenum">
              <a:rPr lang="en-US" smtClean="0"/>
              <a:t>‹#›</a:t>
            </a:fld>
            <a:endParaRPr lang="en-US" dirty="0"/>
          </a:p>
        </p:txBody>
      </p:sp>
    </p:spTree>
    <p:extLst>
      <p:ext uri="{BB962C8B-B14F-4D97-AF65-F5344CB8AC3E}">
        <p14:creationId xmlns:p14="http://schemas.microsoft.com/office/powerpoint/2010/main" val="268412759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7523E140-6758-C846-A7E4-11089F2982CD}" type="datetimeFigureOut">
              <a:rPr lang="en-US" smtClean="0"/>
              <a:t>5/2/23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E59B3392-EE25-6248-B3C4-F1654142423E}" type="slidenum">
              <a:rPr lang="en-US" smtClean="0"/>
              <a:t>‹#›</a:t>
            </a:fld>
            <a:endParaRPr lang="en-US" dirty="0"/>
          </a:p>
        </p:txBody>
      </p:sp>
    </p:spTree>
    <p:extLst>
      <p:ext uri="{BB962C8B-B14F-4D97-AF65-F5344CB8AC3E}">
        <p14:creationId xmlns:p14="http://schemas.microsoft.com/office/powerpoint/2010/main" val="126737154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523E140-6758-C846-A7E4-11089F2982CD}" type="datetimeFigureOut">
              <a:rPr lang="en-US" smtClean="0"/>
              <a:t>5/2/23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9B3392-EE25-6248-B3C4-F1654142423E}" type="slidenum">
              <a:rPr lang="en-US" smtClean="0"/>
              <a:t>‹#›</a:t>
            </a:fld>
            <a:endParaRPr lang="en-US" dirty="0"/>
          </a:p>
        </p:txBody>
      </p:sp>
    </p:spTree>
    <p:extLst>
      <p:ext uri="{BB962C8B-B14F-4D97-AF65-F5344CB8AC3E}">
        <p14:creationId xmlns:p14="http://schemas.microsoft.com/office/powerpoint/2010/main" val="4137690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7523E140-6758-C846-A7E4-11089F2982CD}" type="datetimeFigureOut">
              <a:rPr lang="en-US" smtClean="0"/>
              <a:t>5/2/23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E59B3392-EE25-6248-B3C4-F1654142423E}" type="slidenum">
              <a:rPr lang="en-US" smtClean="0"/>
              <a:t>‹#›</a:t>
            </a:fld>
            <a:endParaRPr lang="en-US" dirty="0"/>
          </a:p>
        </p:txBody>
      </p:sp>
    </p:spTree>
    <p:extLst>
      <p:ext uri="{BB962C8B-B14F-4D97-AF65-F5344CB8AC3E}">
        <p14:creationId xmlns:p14="http://schemas.microsoft.com/office/powerpoint/2010/main" val="182415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523E140-6758-C846-A7E4-11089F2982CD}" type="datetimeFigureOut">
              <a:rPr lang="en-US" smtClean="0"/>
              <a:t>5/2/23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9B3392-EE25-6248-B3C4-F1654142423E}" type="slidenum">
              <a:rPr lang="en-US" smtClean="0"/>
              <a:t>‹#›</a:t>
            </a:fld>
            <a:endParaRPr lang="en-US" dirty="0"/>
          </a:p>
        </p:txBody>
      </p:sp>
    </p:spTree>
    <p:extLst>
      <p:ext uri="{BB962C8B-B14F-4D97-AF65-F5344CB8AC3E}">
        <p14:creationId xmlns:p14="http://schemas.microsoft.com/office/powerpoint/2010/main" val="208546637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7523E140-6758-C846-A7E4-11089F2982CD}" type="datetimeFigureOut">
              <a:rPr lang="en-US" smtClean="0"/>
              <a:t>5/2/23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E59B3392-EE25-6248-B3C4-F1654142423E}" type="slidenum">
              <a:rPr lang="en-US" smtClean="0"/>
              <a:t>‹#›</a:t>
            </a:fld>
            <a:endParaRPr lang="en-US" dirty="0"/>
          </a:p>
        </p:txBody>
      </p:sp>
    </p:spTree>
    <p:extLst>
      <p:ext uri="{BB962C8B-B14F-4D97-AF65-F5344CB8AC3E}">
        <p14:creationId xmlns:p14="http://schemas.microsoft.com/office/powerpoint/2010/main" val="106242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7523E140-6758-C846-A7E4-11089F2982CD}" type="datetimeFigureOut">
              <a:rPr lang="en-US" smtClean="0"/>
              <a:t>5/2/23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E59B3392-EE25-6248-B3C4-F1654142423E}" type="slidenum">
              <a:rPr lang="en-US" smtClean="0"/>
              <a:t>‹#›</a:t>
            </a:fld>
            <a:endParaRPr lang="en-US" dirty="0"/>
          </a:p>
        </p:txBody>
      </p:sp>
    </p:spTree>
    <p:extLst>
      <p:ext uri="{BB962C8B-B14F-4D97-AF65-F5344CB8AC3E}">
        <p14:creationId xmlns:p14="http://schemas.microsoft.com/office/powerpoint/2010/main" val="253600317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8D9D0A-E123-CDB3-E8B9-DFA458BF8269}"/>
              </a:ext>
            </a:extLst>
          </p:cNvPr>
          <p:cNvSpPr txBox="1"/>
          <p:nvPr/>
        </p:nvSpPr>
        <p:spPr>
          <a:xfrm>
            <a:off x="2451667" y="777721"/>
            <a:ext cx="7288666" cy="4524315"/>
          </a:xfrm>
          <a:prstGeom prst="rect">
            <a:avLst/>
          </a:prstGeom>
          <a:solidFill>
            <a:schemeClr val="accent3"/>
          </a:solidFill>
        </p:spPr>
        <p:txBody>
          <a:bodyPr wrap="square" rtlCol="0" anchor="ctr">
            <a:spAutoFit/>
          </a:bodyPr>
          <a:lstStyle/>
          <a:p>
            <a:pPr algn="ctr"/>
            <a:r>
              <a:rPr lang="en-US" sz="9600" b="1" dirty="0">
                <a:latin typeface="Dreaming Outloud Pro" panose="03050502040302030504" pitchFamily="66" charset="77"/>
                <a:cs typeface="Dreaming Outloud Pro" panose="03050502040302030504" pitchFamily="66" charset="77"/>
              </a:rPr>
              <a:t>RACISM IN CHILDREN’S BOOKS</a:t>
            </a:r>
            <a:endParaRPr lang="en-US" sz="9600" dirty="0">
              <a:latin typeface="Dreaming Outloud Pro" panose="03050502040302030504" pitchFamily="66" charset="77"/>
              <a:cs typeface="Dreaming Outloud Pro" panose="03050502040302030504" pitchFamily="66" charset="77"/>
            </a:endParaRPr>
          </a:p>
        </p:txBody>
      </p:sp>
      <p:sp>
        <p:nvSpPr>
          <p:cNvPr id="3" name="TextBox 2">
            <a:extLst>
              <a:ext uri="{FF2B5EF4-FFF2-40B4-BE49-F238E27FC236}">
                <a16:creationId xmlns:a16="http://schemas.microsoft.com/office/drawing/2014/main" id="{3EF6C112-6C47-14C5-8AE0-7C49D9264479}"/>
              </a:ext>
            </a:extLst>
          </p:cNvPr>
          <p:cNvSpPr txBox="1"/>
          <p:nvPr/>
        </p:nvSpPr>
        <p:spPr>
          <a:xfrm>
            <a:off x="4736927" y="5618614"/>
            <a:ext cx="2718145" cy="461665"/>
          </a:xfrm>
          <a:prstGeom prst="rect">
            <a:avLst/>
          </a:prstGeom>
          <a:solidFill>
            <a:schemeClr val="bg1"/>
          </a:solidFill>
        </p:spPr>
        <p:txBody>
          <a:bodyPr wrap="square" rtlCol="0">
            <a:spAutoFit/>
          </a:bodyPr>
          <a:lstStyle/>
          <a:p>
            <a:r>
              <a:rPr lang="en-US" sz="2400" dirty="0">
                <a:latin typeface="Dreaming Outloud Pro" panose="03050502040302030504" pitchFamily="66" charset="77"/>
                <a:cs typeface="Dreaming Outloud Pro" panose="03050502040302030504" pitchFamily="66" charset="77"/>
              </a:rPr>
              <a:t>CAOIMHE O’HARE</a:t>
            </a:r>
          </a:p>
        </p:txBody>
      </p:sp>
    </p:spTree>
    <p:extLst>
      <p:ext uri="{BB962C8B-B14F-4D97-AF65-F5344CB8AC3E}">
        <p14:creationId xmlns:p14="http://schemas.microsoft.com/office/powerpoint/2010/main" val="135078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newspaper, screenshot&#10;&#10;Description automatically generated">
            <a:extLst>
              <a:ext uri="{FF2B5EF4-FFF2-40B4-BE49-F238E27FC236}">
                <a16:creationId xmlns:a16="http://schemas.microsoft.com/office/drawing/2014/main" id="{40C9B423-70DC-496F-A600-4A5B7913960D}"/>
              </a:ext>
            </a:extLst>
          </p:cNvPr>
          <p:cNvPicPr>
            <a:picLocks noChangeAspect="1"/>
          </p:cNvPicPr>
          <p:nvPr/>
        </p:nvPicPr>
        <p:blipFill rotWithShape="1">
          <a:blip r:embed="rId2"/>
          <a:srcRect t="1474" b="3117"/>
          <a:stretch/>
        </p:blipFill>
        <p:spPr>
          <a:xfrm>
            <a:off x="1412924" y="224854"/>
            <a:ext cx="9366152" cy="5786202"/>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a:ln w="3175">
            <a:solidFill>
              <a:schemeClr val="tx1"/>
            </a:solidFill>
          </a:ln>
        </p:spPr>
      </p:pic>
      <p:sp>
        <p:nvSpPr>
          <p:cNvPr id="4" name="TextBox 3">
            <a:extLst>
              <a:ext uri="{FF2B5EF4-FFF2-40B4-BE49-F238E27FC236}">
                <a16:creationId xmlns:a16="http://schemas.microsoft.com/office/drawing/2014/main" id="{3C396162-4639-EB1E-9104-ABE02674467B}"/>
              </a:ext>
            </a:extLst>
          </p:cNvPr>
          <p:cNvSpPr txBox="1"/>
          <p:nvPr/>
        </p:nvSpPr>
        <p:spPr>
          <a:xfrm>
            <a:off x="1071797" y="6171481"/>
            <a:ext cx="10048406" cy="461665"/>
          </a:xfrm>
          <a:prstGeom prst="rect">
            <a:avLst/>
          </a:prstGeom>
          <a:solidFill>
            <a:schemeClr val="accent3"/>
          </a:solidFill>
        </p:spPr>
        <p:txBody>
          <a:bodyPr wrap="square" rtlCol="0">
            <a:spAutoFit/>
          </a:bodyPr>
          <a:lstStyle/>
          <a:p>
            <a:pPr algn="ctr" defTabSz="388620">
              <a:spcAft>
                <a:spcPts val="600"/>
              </a:spcAft>
            </a:pPr>
            <a:r>
              <a:rPr lang="en-US" sz="2400" kern="1200" dirty="0">
                <a:solidFill>
                  <a:schemeClr val="tx1"/>
                </a:solidFill>
                <a:latin typeface="Dreaming Outloud Pro" panose="03050502040302030504" pitchFamily="66" charset="77"/>
                <a:cs typeface="Dreaming Outloud Pro" panose="03050502040302030504" pitchFamily="66" charset="77"/>
              </a:rPr>
              <a:t>FIGURE 01: DAVID HUYCK, 2018 DIVERSITY IN CHILDREN’S BOOKS, 2018</a:t>
            </a:r>
            <a:endParaRPr lang="en-US" sz="2400" dirty="0">
              <a:latin typeface="Dreaming Outloud Pro" panose="03050502040302030504" pitchFamily="66" charset="77"/>
              <a:cs typeface="Dreaming Outloud Pro" panose="03050502040302030504" pitchFamily="66" charset="77"/>
            </a:endParaRPr>
          </a:p>
        </p:txBody>
      </p:sp>
      <p:sp>
        <p:nvSpPr>
          <p:cNvPr id="3" name="TextBox 2">
            <a:extLst>
              <a:ext uri="{FF2B5EF4-FFF2-40B4-BE49-F238E27FC236}">
                <a16:creationId xmlns:a16="http://schemas.microsoft.com/office/drawing/2014/main" id="{B9B4D90A-1989-A1A9-AC6C-15F192E4EFAD}"/>
              </a:ext>
            </a:extLst>
          </p:cNvPr>
          <p:cNvSpPr txBox="1"/>
          <p:nvPr/>
        </p:nvSpPr>
        <p:spPr>
          <a:xfrm>
            <a:off x="1654767" y="5445760"/>
            <a:ext cx="272832" cy="369332"/>
          </a:xfrm>
          <a:prstGeom prst="rect">
            <a:avLst/>
          </a:prstGeom>
          <a:solidFill>
            <a:schemeClr val="accent3"/>
          </a:solidFill>
        </p:spPr>
        <p:txBody>
          <a:bodyPr wrap="none" rtlCol="0">
            <a:spAutoFit/>
          </a:bodyPr>
          <a:lstStyle/>
          <a:p>
            <a:r>
              <a:rPr lang="en-US" dirty="0">
                <a:latin typeface="Hand Drawn" panose="02000503000000000000" pitchFamily="2" charset="0"/>
              </a:rPr>
              <a:t>1</a:t>
            </a:r>
          </a:p>
        </p:txBody>
      </p:sp>
    </p:spTree>
    <p:extLst>
      <p:ext uri="{BB962C8B-B14F-4D97-AF65-F5344CB8AC3E}">
        <p14:creationId xmlns:p14="http://schemas.microsoft.com/office/powerpoint/2010/main" val="429678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llage of people in clothing&#10;&#10;Description automatically generated with low confidence">
            <a:extLst>
              <a:ext uri="{FF2B5EF4-FFF2-40B4-BE49-F238E27FC236}">
                <a16:creationId xmlns:a16="http://schemas.microsoft.com/office/drawing/2014/main" id="{C095FA18-64E5-F08B-ECAA-7A7672EEBBED}"/>
              </a:ext>
            </a:extLst>
          </p:cNvPr>
          <p:cNvPicPr>
            <a:picLocks noChangeAspect="1"/>
          </p:cNvPicPr>
          <p:nvPr/>
        </p:nvPicPr>
        <p:blipFill rotWithShape="1">
          <a:blip r:embed="rId2"/>
          <a:srcRect t="14313"/>
          <a:stretch/>
        </p:blipFill>
        <p:spPr>
          <a:xfrm>
            <a:off x="5636302" y="1205757"/>
            <a:ext cx="6327098" cy="5421455"/>
          </a:xfrm>
          <a:prstGeom prst="rect">
            <a:avLst/>
          </a:prstGeom>
          <a:ln w="3175">
            <a:solidFill>
              <a:schemeClr val="tx1"/>
            </a:solidFill>
          </a:ln>
        </p:spPr>
      </p:pic>
      <p:pic>
        <p:nvPicPr>
          <p:cNvPr id="3" name="Picture 2" descr="A black and white drawing of a group of people&#10;&#10;Description automatically generated with low confidence">
            <a:extLst>
              <a:ext uri="{FF2B5EF4-FFF2-40B4-BE49-F238E27FC236}">
                <a16:creationId xmlns:a16="http://schemas.microsoft.com/office/drawing/2014/main" id="{37412497-6D79-B098-8740-B40A648016F5}"/>
              </a:ext>
            </a:extLst>
          </p:cNvPr>
          <p:cNvPicPr>
            <a:picLocks noChangeAspect="1"/>
          </p:cNvPicPr>
          <p:nvPr/>
        </p:nvPicPr>
        <p:blipFill rotWithShape="1">
          <a:blip r:embed="rId3"/>
          <a:srcRect l="18308" t="2091" r="18194" b="2803"/>
          <a:stretch/>
        </p:blipFill>
        <p:spPr>
          <a:xfrm>
            <a:off x="228600" y="2382004"/>
            <a:ext cx="5047938" cy="4245208"/>
          </a:xfrm>
          <a:prstGeom prst="rect">
            <a:avLst/>
          </a:prstGeom>
          <a:ln w="3175">
            <a:solidFill>
              <a:schemeClr val="tx1"/>
            </a:solidFill>
          </a:ln>
        </p:spPr>
      </p:pic>
      <p:sp>
        <p:nvSpPr>
          <p:cNvPr id="5" name="TextBox 4">
            <a:extLst>
              <a:ext uri="{FF2B5EF4-FFF2-40B4-BE49-F238E27FC236}">
                <a16:creationId xmlns:a16="http://schemas.microsoft.com/office/drawing/2014/main" id="{DA88470A-EF8D-A7F1-E8D2-9FA409AE9A73}"/>
              </a:ext>
            </a:extLst>
          </p:cNvPr>
          <p:cNvSpPr txBox="1"/>
          <p:nvPr/>
        </p:nvSpPr>
        <p:spPr>
          <a:xfrm>
            <a:off x="228600" y="1205757"/>
            <a:ext cx="5047938" cy="969496"/>
          </a:xfrm>
          <a:prstGeom prst="rect">
            <a:avLst/>
          </a:prstGeom>
          <a:noFill/>
        </p:spPr>
        <p:txBody>
          <a:bodyPr wrap="square">
            <a:spAutoFit/>
          </a:bodyPr>
          <a:lstStyle/>
          <a:p>
            <a:r>
              <a:rPr lang="en-US" sz="1900" dirty="0">
                <a:latin typeface="Dreaming Outloud Pro" panose="03050502040302030504" pitchFamily="66" charset="77"/>
                <a:cs typeface="Dreaming Outloud Pro" panose="03050502040302030504" pitchFamily="66" charset="77"/>
              </a:rPr>
              <a:t>FIGURE 02: DR SEUSS, POLITICAL CARTOON, 1942. FIGURE 03: DR SEUSS, SPECIAL COLLECTIONS BETWEEN 1930 AND 1940</a:t>
            </a:r>
          </a:p>
        </p:txBody>
      </p:sp>
      <p:sp>
        <p:nvSpPr>
          <p:cNvPr id="7" name="TextBox 6">
            <a:extLst>
              <a:ext uri="{FF2B5EF4-FFF2-40B4-BE49-F238E27FC236}">
                <a16:creationId xmlns:a16="http://schemas.microsoft.com/office/drawing/2014/main" id="{010BA996-E307-6C3F-18B2-06BCEEA58F3A}"/>
              </a:ext>
            </a:extLst>
          </p:cNvPr>
          <p:cNvSpPr txBox="1"/>
          <p:nvPr/>
        </p:nvSpPr>
        <p:spPr>
          <a:xfrm>
            <a:off x="228600" y="365111"/>
            <a:ext cx="11734800" cy="646331"/>
          </a:xfrm>
          <a:prstGeom prst="rect">
            <a:avLst/>
          </a:prstGeom>
          <a:solidFill>
            <a:schemeClr val="accent3"/>
          </a:solidFill>
        </p:spPr>
        <p:txBody>
          <a:bodyPr wrap="square" rtlCol="0">
            <a:spAutoFit/>
          </a:bodyPr>
          <a:lstStyle/>
          <a:p>
            <a:pPr algn="ctr"/>
            <a:r>
              <a:rPr lang="en-US" sz="3600" b="1" dirty="0">
                <a:latin typeface="Dreaming Outloud Pro" panose="03050502040302030504" pitchFamily="66" charset="77"/>
                <a:cs typeface="Dreaming Outloud Pro" panose="03050502040302030504" pitchFamily="66" charset="77"/>
              </a:rPr>
              <a:t>DR SEUSS’S RACIST CARICATURES AND DEPICTIONS</a:t>
            </a:r>
          </a:p>
        </p:txBody>
      </p:sp>
      <p:sp>
        <p:nvSpPr>
          <p:cNvPr id="4" name="TextBox 3">
            <a:extLst>
              <a:ext uri="{FF2B5EF4-FFF2-40B4-BE49-F238E27FC236}">
                <a16:creationId xmlns:a16="http://schemas.microsoft.com/office/drawing/2014/main" id="{DAECAC7A-CB94-6D0A-1530-829F39E83EB1}"/>
              </a:ext>
            </a:extLst>
          </p:cNvPr>
          <p:cNvSpPr txBox="1"/>
          <p:nvPr/>
        </p:nvSpPr>
        <p:spPr>
          <a:xfrm>
            <a:off x="4386537" y="2565400"/>
            <a:ext cx="301686" cy="369332"/>
          </a:xfrm>
          <a:prstGeom prst="rect">
            <a:avLst/>
          </a:prstGeom>
          <a:solidFill>
            <a:schemeClr val="accent3"/>
          </a:solidFill>
        </p:spPr>
        <p:txBody>
          <a:bodyPr wrap="none" rtlCol="0">
            <a:spAutoFit/>
          </a:bodyPr>
          <a:lstStyle/>
          <a:p>
            <a:r>
              <a:rPr lang="en-US" dirty="0">
                <a:latin typeface="Hand Drawn" panose="02000503000000000000" pitchFamily="2" charset="0"/>
              </a:rPr>
              <a:t>2</a:t>
            </a:r>
          </a:p>
        </p:txBody>
      </p:sp>
      <p:sp>
        <p:nvSpPr>
          <p:cNvPr id="6" name="TextBox 5">
            <a:extLst>
              <a:ext uri="{FF2B5EF4-FFF2-40B4-BE49-F238E27FC236}">
                <a16:creationId xmlns:a16="http://schemas.microsoft.com/office/drawing/2014/main" id="{C558FA63-56FC-FA3F-37D3-03B94BCABD6B}"/>
              </a:ext>
            </a:extLst>
          </p:cNvPr>
          <p:cNvSpPr txBox="1"/>
          <p:nvPr/>
        </p:nvSpPr>
        <p:spPr>
          <a:xfrm>
            <a:off x="11576007" y="1321173"/>
            <a:ext cx="301686" cy="369332"/>
          </a:xfrm>
          <a:prstGeom prst="rect">
            <a:avLst/>
          </a:prstGeom>
          <a:solidFill>
            <a:schemeClr val="accent3"/>
          </a:solidFill>
        </p:spPr>
        <p:txBody>
          <a:bodyPr wrap="none" rtlCol="0">
            <a:spAutoFit/>
          </a:bodyPr>
          <a:lstStyle/>
          <a:p>
            <a:r>
              <a:rPr lang="en-US" dirty="0">
                <a:latin typeface="Hand Drawn" panose="02000503000000000000" pitchFamily="2" charset="0"/>
              </a:rPr>
              <a:t>3</a:t>
            </a:r>
          </a:p>
        </p:txBody>
      </p:sp>
    </p:spTree>
    <p:extLst>
      <p:ext uri="{BB962C8B-B14F-4D97-AF65-F5344CB8AC3E}">
        <p14:creationId xmlns:p14="http://schemas.microsoft.com/office/powerpoint/2010/main" val="1083487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ompa Loompas">
            <a:extLst>
              <a:ext uri="{FF2B5EF4-FFF2-40B4-BE49-F238E27FC236}">
                <a16:creationId xmlns:a16="http://schemas.microsoft.com/office/drawing/2014/main" id="{FF13F186-63E3-58BD-D344-8CD344008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77" y="241300"/>
            <a:ext cx="6441984" cy="33552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CA7DEE7-C838-240B-24A5-EE9B0CF04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611" y="241300"/>
            <a:ext cx="5117912" cy="25781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BBC Radio Wales - BBC Radio Wales's Favourite Roald Dahl Character, The Oompa  Loompas - Charlie and the Chocolate Factory">
            <a:extLst>
              <a:ext uri="{FF2B5EF4-FFF2-40B4-BE49-F238E27FC236}">
                <a16:creationId xmlns:a16="http://schemas.microsoft.com/office/drawing/2014/main" id="{A0F8A8E2-F814-69F7-4318-A49B9E718E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07" t="16945" r="8281" b="18333"/>
          <a:stretch/>
        </p:blipFill>
        <p:spPr bwMode="auto">
          <a:xfrm>
            <a:off x="226477" y="3784600"/>
            <a:ext cx="6442119" cy="28321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B2C9537-AAAB-9A48-6FF6-1CC76D905426}"/>
              </a:ext>
            </a:extLst>
          </p:cNvPr>
          <p:cNvSpPr txBox="1"/>
          <p:nvPr/>
        </p:nvSpPr>
        <p:spPr>
          <a:xfrm>
            <a:off x="6215337" y="508000"/>
            <a:ext cx="301686" cy="369332"/>
          </a:xfrm>
          <a:prstGeom prst="rect">
            <a:avLst/>
          </a:prstGeom>
          <a:solidFill>
            <a:schemeClr val="accent3"/>
          </a:solidFill>
        </p:spPr>
        <p:txBody>
          <a:bodyPr wrap="none" rtlCol="0">
            <a:spAutoFit/>
          </a:bodyPr>
          <a:lstStyle/>
          <a:p>
            <a:r>
              <a:rPr lang="en-US" dirty="0">
                <a:latin typeface="Hand Drawn" panose="02000503000000000000" pitchFamily="2" charset="0"/>
              </a:rPr>
              <a:t>4</a:t>
            </a:r>
          </a:p>
        </p:txBody>
      </p:sp>
      <p:sp>
        <p:nvSpPr>
          <p:cNvPr id="3" name="TextBox 2">
            <a:extLst>
              <a:ext uri="{FF2B5EF4-FFF2-40B4-BE49-F238E27FC236}">
                <a16:creationId xmlns:a16="http://schemas.microsoft.com/office/drawing/2014/main" id="{5D6F2386-7FAD-BB07-761D-8926DCF9680A}"/>
              </a:ext>
            </a:extLst>
          </p:cNvPr>
          <p:cNvSpPr txBox="1"/>
          <p:nvPr/>
        </p:nvSpPr>
        <p:spPr>
          <a:xfrm>
            <a:off x="11434594" y="508000"/>
            <a:ext cx="312906" cy="369332"/>
          </a:xfrm>
          <a:prstGeom prst="rect">
            <a:avLst/>
          </a:prstGeom>
          <a:solidFill>
            <a:schemeClr val="accent3"/>
          </a:solidFill>
        </p:spPr>
        <p:txBody>
          <a:bodyPr wrap="none" rtlCol="0">
            <a:spAutoFit/>
          </a:bodyPr>
          <a:lstStyle/>
          <a:p>
            <a:r>
              <a:rPr lang="en-US" dirty="0">
                <a:latin typeface="Hand Drawn" panose="02000503000000000000" pitchFamily="2" charset="0"/>
              </a:rPr>
              <a:t>5</a:t>
            </a:r>
          </a:p>
        </p:txBody>
      </p:sp>
      <p:sp>
        <p:nvSpPr>
          <p:cNvPr id="4" name="TextBox 3">
            <a:extLst>
              <a:ext uri="{FF2B5EF4-FFF2-40B4-BE49-F238E27FC236}">
                <a16:creationId xmlns:a16="http://schemas.microsoft.com/office/drawing/2014/main" id="{7FCE5096-E125-EA87-168A-60B81D035F62}"/>
              </a:ext>
            </a:extLst>
          </p:cNvPr>
          <p:cNvSpPr txBox="1"/>
          <p:nvPr/>
        </p:nvSpPr>
        <p:spPr>
          <a:xfrm>
            <a:off x="6197705" y="3956592"/>
            <a:ext cx="319318" cy="369332"/>
          </a:xfrm>
          <a:prstGeom prst="rect">
            <a:avLst/>
          </a:prstGeom>
          <a:solidFill>
            <a:schemeClr val="accent3"/>
          </a:solidFill>
        </p:spPr>
        <p:txBody>
          <a:bodyPr wrap="none" rtlCol="0">
            <a:spAutoFit/>
          </a:bodyPr>
          <a:lstStyle/>
          <a:p>
            <a:r>
              <a:rPr lang="en-US" dirty="0">
                <a:latin typeface="Hand Drawn" panose="02000503000000000000" pitchFamily="2" charset="0"/>
              </a:rPr>
              <a:t>6</a:t>
            </a:r>
          </a:p>
        </p:txBody>
      </p:sp>
      <p:sp>
        <p:nvSpPr>
          <p:cNvPr id="7" name="TextBox 6">
            <a:extLst>
              <a:ext uri="{FF2B5EF4-FFF2-40B4-BE49-F238E27FC236}">
                <a16:creationId xmlns:a16="http://schemas.microsoft.com/office/drawing/2014/main" id="{F472B49D-F3EB-8AF1-B157-33553B8A91C4}"/>
              </a:ext>
            </a:extLst>
          </p:cNvPr>
          <p:cNvSpPr txBox="1"/>
          <p:nvPr/>
        </p:nvSpPr>
        <p:spPr>
          <a:xfrm>
            <a:off x="6949117" y="5361682"/>
            <a:ext cx="4914897" cy="1077218"/>
          </a:xfrm>
          <a:prstGeom prst="rect">
            <a:avLst/>
          </a:prstGeom>
          <a:noFill/>
        </p:spPr>
        <p:txBody>
          <a:bodyPr wrap="square" rtlCol="0">
            <a:spAutoFit/>
          </a:bodyPr>
          <a:lstStyle/>
          <a:p>
            <a:r>
              <a:rPr lang="en-US" sz="1600" dirty="0">
                <a:latin typeface="Dreaming Outloud Pro" panose="03050502040302030504" pitchFamily="66" charset="77"/>
                <a:cs typeface="Dreaming Outloud Pro" panose="03050502040302030504" pitchFamily="66" charset="77"/>
              </a:rPr>
              <a:t>FIGURE 04: </a:t>
            </a:r>
            <a:r>
              <a:rPr lang="en-GB" sz="1600" i="0" u="none" strike="noStrike" dirty="0">
                <a:solidFill>
                  <a:srgbClr val="1E1E1E"/>
                </a:solidFill>
                <a:effectLst/>
                <a:latin typeface="Dreaming Outloud Pro" panose="03050502040302030504" pitchFamily="66" charset="77"/>
                <a:cs typeface="Dreaming Outloud Pro" panose="03050502040302030504" pitchFamily="66" charset="77"/>
              </a:rPr>
              <a:t>JOSEPH SCHINDELMAN, OOMPA LOOMPA’S, 1964. </a:t>
            </a:r>
            <a:r>
              <a:rPr lang="en-US" sz="1600" dirty="0">
                <a:latin typeface="Dreaming Outloud Pro" panose="03050502040302030504" pitchFamily="66" charset="77"/>
                <a:cs typeface="Dreaming Outloud Pro" panose="03050502040302030504" pitchFamily="66" charset="77"/>
              </a:rPr>
              <a:t>FIGURE 05: </a:t>
            </a:r>
            <a:r>
              <a:rPr lang="en-GB" sz="1600" i="0" u="none" strike="noStrike" dirty="0">
                <a:solidFill>
                  <a:srgbClr val="1E1E1E"/>
                </a:solidFill>
                <a:effectLst/>
                <a:latin typeface="Dreaming Outloud Pro" panose="03050502040302030504" pitchFamily="66" charset="77"/>
                <a:cs typeface="Dreaming Outloud Pro" panose="03050502040302030504" pitchFamily="66" charset="77"/>
              </a:rPr>
              <a:t>JOSEPH SCHINDELMAN, OOMPA LOOMPA’S, 1974</a:t>
            </a:r>
            <a:r>
              <a:rPr lang="en-US" sz="1600" i="0" u="none" strike="noStrike" dirty="0">
                <a:solidFill>
                  <a:srgbClr val="1E1E1E"/>
                </a:solidFill>
                <a:effectLst/>
                <a:latin typeface="Dreaming Outloud Pro" panose="03050502040302030504" pitchFamily="66" charset="77"/>
                <a:cs typeface="Dreaming Outloud Pro" panose="03050502040302030504" pitchFamily="66" charset="77"/>
              </a:rPr>
              <a:t>. </a:t>
            </a:r>
            <a:r>
              <a:rPr lang="en-US" sz="1600" dirty="0">
                <a:latin typeface="Dreaming Outloud Pro" panose="03050502040302030504" pitchFamily="66" charset="77"/>
                <a:cs typeface="Dreaming Outloud Pro" panose="03050502040302030504" pitchFamily="66" charset="77"/>
              </a:rPr>
              <a:t>FIGURE 06: QUENTIN BLAKE, OOMPA LOOMPA’S, 1998</a:t>
            </a:r>
          </a:p>
        </p:txBody>
      </p:sp>
      <p:sp>
        <p:nvSpPr>
          <p:cNvPr id="9" name="TextBox 8">
            <a:extLst>
              <a:ext uri="{FF2B5EF4-FFF2-40B4-BE49-F238E27FC236}">
                <a16:creationId xmlns:a16="http://schemas.microsoft.com/office/drawing/2014/main" id="{D8C09C7E-AFC2-7827-017A-310A7A4C5421}"/>
              </a:ext>
            </a:extLst>
          </p:cNvPr>
          <p:cNvSpPr txBox="1"/>
          <p:nvPr/>
        </p:nvSpPr>
        <p:spPr>
          <a:xfrm>
            <a:off x="6949118" y="3064040"/>
            <a:ext cx="4914897" cy="1077218"/>
          </a:xfrm>
          <a:prstGeom prst="rect">
            <a:avLst/>
          </a:prstGeom>
          <a:solidFill>
            <a:schemeClr val="accent3"/>
          </a:solidFill>
        </p:spPr>
        <p:txBody>
          <a:bodyPr wrap="square" rtlCol="0">
            <a:spAutoFit/>
          </a:bodyPr>
          <a:lstStyle/>
          <a:p>
            <a:pPr algn="ctr"/>
            <a:r>
              <a:rPr lang="en-US" sz="3200" b="1" dirty="0">
                <a:latin typeface="Dreaming Outloud Pro" panose="03050502040302030504" pitchFamily="66" charset="77"/>
                <a:cs typeface="Dreaming Outloud Pro" panose="03050502040302030504" pitchFamily="66" charset="77"/>
              </a:rPr>
              <a:t>RACISM IN ROALD DAHL: OOMPA LOOMPA’S</a:t>
            </a:r>
          </a:p>
        </p:txBody>
      </p:sp>
      <p:sp>
        <p:nvSpPr>
          <p:cNvPr id="10" name="TextBox 9">
            <a:extLst>
              <a:ext uri="{FF2B5EF4-FFF2-40B4-BE49-F238E27FC236}">
                <a16:creationId xmlns:a16="http://schemas.microsoft.com/office/drawing/2014/main" id="{5B52C757-008A-2CA2-B9FE-DF9BCE75FF70}"/>
              </a:ext>
            </a:extLst>
          </p:cNvPr>
          <p:cNvSpPr txBox="1"/>
          <p:nvPr/>
        </p:nvSpPr>
        <p:spPr>
          <a:xfrm>
            <a:off x="6949117" y="4385898"/>
            <a:ext cx="4914898" cy="707886"/>
          </a:xfrm>
          <a:prstGeom prst="rect">
            <a:avLst/>
          </a:prstGeom>
          <a:noFill/>
        </p:spPr>
        <p:txBody>
          <a:bodyPr wrap="square" rtlCol="0">
            <a:spAutoFit/>
          </a:bodyPr>
          <a:lstStyle/>
          <a:p>
            <a:pPr algn="ctr"/>
            <a:r>
              <a:rPr lang="en-US" sz="2000" b="1" dirty="0">
                <a:latin typeface="Dreaming Outloud Pro" panose="03050502040302030504" pitchFamily="66" charset="77"/>
                <a:cs typeface="Dreaming Outloud Pro" panose="03050502040302030504" pitchFamily="66" charset="77"/>
              </a:rPr>
              <a:t>HOW THE ILLUSTRATIONS REFLECT THE REVISIONS TO ROALD DAHL’S TEXTS</a:t>
            </a:r>
            <a:endParaRPr lang="en-US" sz="2000" dirty="0">
              <a:latin typeface="Dreaming Outloud Pro" panose="03050502040302030504" pitchFamily="66" charset="77"/>
              <a:cs typeface="Dreaming Outloud Pro" panose="03050502040302030504" pitchFamily="66" charset="77"/>
            </a:endParaRPr>
          </a:p>
        </p:txBody>
      </p:sp>
    </p:spTree>
    <p:extLst>
      <p:ext uri="{BB962C8B-B14F-4D97-AF65-F5344CB8AC3E}">
        <p14:creationId xmlns:p14="http://schemas.microsoft.com/office/powerpoint/2010/main" val="4114683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0155A7-2178-5657-E2BD-338EDAEDE0E8}"/>
              </a:ext>
            </a:extLst>
          </p:cNvPr>
          <p:cNvSpPr txBox="1"/>
          <p:nvPr/>
        </p:nvSpPr>
        <p:spPr>
          <a:xfrm>
            <a:off x="7253384" y="1805478"/>
            <a:ext cx="4462293" cy="3139321"/>
          </a:xfrm>
          <a:prstGeom prst="rect">
            <a:avLst/>
          </a:prstGeom>
          <a:noFill/>
        </p:spPr>
        <p:txBody>
          <a:bodyPr wrap="square" rtlCol="0">
            <a:spAutoFit/>
          </a:bodyPr>
          <a:lstStyle/>
          <a:p>
            <a:r>
              <a:rPr lang="en-US" b="1" dirty="0">
                <a:latin typeface="Dreaming Outloud Pro" panose="03050502040302030504" pitchFamily="66" charset="77"/>
                <a:cs typeface="Dreaming Outloud Pro" panose="03050502040302030504" pitchFamily="66" charset="77"/>
              </a:rPr>
              <a:t>BLUE</a:t>
            </a:r>
            <a:r>
              <a:rPr lang="en-US" dirty="0">
                <a:latin typeface="Dreaming Outloud Pro" panose="03050502040302030504" pitchFamily="66" charset="77"/>
                <a:cs typeface="Dreaming Outloud Pro" panose="03050502040302030504" pitchFamily="66" charset="77"/>
              </a:rPr>
              <a:t>: MAIN CHARACTER IS AN ANIMAL OR NON-HUMAN E.G MR MEN SERIES. </a:t>
            </a:r>
            <a:r>
              <a:rPr lang="en-US" b="1" dirty="0">
                <a:latin typeface="Dreaming Outloud Pro" panose="03050502040302030504" pitchFamily="66" charset="77"/>
                <a:cs typeface="Dreaming Outloud Pro" panose="03050502040302030504" pitchFamily="66" charset="77"/>
              </a:rPr>
              <a:t>14/30</a:t>
            </a:r>
          </a:p>
          <a:p>
            <a:endParaRPr lang="en-US" dirty="0">
              <a:latin typeface="Dreaming Outloud Pro" panose="03050502040302030504" pitchFamily="66" charset="77"/>
              <a:cs typeface="Dreaming Outloud Pro" panose="03050502040302030504" pitchFamily="66" charset="77"/>
            </a:endParaRPr>
          </a:p>
          <a:p>
            <a:r>
              <a:rPr lang="en-US" b="1" dirty="0">
                <a:latin typeface="Dreaming Outloud Pro" panose="03050502040302030504" pitchFamily="66" charset="77"/>
                <a:cs typeface="Dreaming Outloud Pro" panose="03050502040302030504" pitchFamily="66" charset="77"/>
              </a:rPr>
              <a:t>PINK</a:t>
            </a:r>
            <a:r>
              <a:rPr lang="en-US" dirty="0">
                <a:latin typeface="Dreaming Outloud Pro" panose="03050502040302030504" pitchFamily="66" charset="77"/>
                <a:cs typeface="Dreaming Outloud Pro" panose="03050502040302030504" pitchFamily="66" charset="77"/>
              </a:rPr>
              <a:t>: WHITE ONLY CHARACTER/ CENTRAL WHITE CHARACTERS. </a:t>
            </a:r>
            <a:r>
              <a:rPr lang="en-US" b="1" dirty="0">
                <a:latin typeface="Dreaming Outloud Pro" panose="03050502040302030504" pitchFamily="66" charset="77"/>
                <a:cs typeface="Dreaming Outloud Pro" panose="03050502040302030504" pitchFamily="66" charset="77"/>
              </a:rPr>
              <a:t>18/30 </a:t>
            </a:r>
          </a:p>
          <a:p>
            <a:endParaRPr lang="en-US" dirty="0">
              <a:latin typeface="Dreaming Outloud Pro" panose="03050502040302030504" pitchFamily="66" charset="77"/>
              <a:cs typeface="Dreaming Outloud Pro" panose="03050502040302030504" pitchFamily="66" charset="77"/>
            </a:endParaRPr>
          </a:p>
          <a:p>
            <a:r>
              <a:rPr lang="en-US" b="1" dirty="0">
                <a:latin typeface="Dreaming Outloud Pro" panose="03050502040302030504" pitchFamily="66" charset="77"/>
                <a:cs typeface="Dreaming Outloud Pro" panose="03050502040302030504" pitchFamily="66" charset="77"/>
              </a:rPr>
              <a:t>GREEN</a:t>
            </a:r>
            <a:r>
              <a:rPr lang="en-US" dirty="0">
                <a:latin typeface="Dreaming Outloud Pro" panose="03050502040302030504" pitchFamily="66" charset="77"/>
                <a:cs typeface="Dreaming Outloud Pro" panose="03050502040302030504" pitchFamily="66" charset="77"/>
              </a:rPr>
              <a:t>: RACIAL DIVERSITY. </a:t>
            </a:r>
            <a:r>
              <a:rPr lang="en-US" b="1" dirty="0">
                <a:latin typeface="Dreaming Outloud Pro" panose="03050502040302030504" pitchFamily="66" charset="77"/>
                <a:cs typeface="Dreaming Outloud Pro" panose="03050502040302030504" pitchFamily="66" charset="77"/>
              </a:rPr>
              <a:t>1/30</a:t>
            </a:r>
          </a:p>
          <a:p>
            <a:endParaRPr lang="en-US" dirty="0">
              <a:latin typeface="Dreaming Outloud Pro" panose="03050502040302030504" pitchFamily="66" charset="77"/>
              <a:cs typeface="Dreaming Outloud Pro" panose="03050502040302030504" pitchFamily="66" charset="77"/>
            </a:endParaRPr>
          </a:p>
          <a:p>
            <a:r>
              <a:rPr lang="en-US" b="1" dirty="0">
                <a:latin typeface="Dreaming Outloud Pro" panose="03050502040302030504" pitchFamily="66" charset="77"/>
                <a:cs typeface="Dreaming Outloud Pro" panose="03050502040302030504" pitchFamily="66" charset="77"/>
              </a:rPr>
              <a:t>YELLOW</a:t>
            </a:r>
            <a:r>
              <a:rPr lang="en-US" dirty="0">
                <a:latin typeface="Dreaming Outloud Pro" panose="03050502040302030504" pitchFamily="66" charset="77"/>
                <a:cs typeface="Dreaming Outloud Pro" panose="03050502040302030504" pitchFamily="66" charset="77"/>
              </a:rPr>
              <a:t>: CONSIDERED TO BE PROBLEMATIC DUE TO RACIST, SEXIST OR OTHER HARMFUL DEPICTIONS OF CHARACTERS/ IMPLIED.</a:t>
            </a:r>
          </a:p>
        </p:txBody>
      </p:sp>
      <p:pic>
        <p:nvPicPr>
          <p:cNvPr id="4" name="Picture 3" descr="Chart, bar chart&#10;&#10;Description automatically generated">
            <a:extLst>
              <a:ext uri="{FF2B5EF4-FFF2-40B4-BE49-F238E27FC236}">
                <a16:creationId xmlns:a16="http://schemas.microsoft.com/office/drawing/2014/main" id="{3453378E-FE68-236B-991C-DEC0F7ED88F1}"/>
              </a:ext>
            </a:extLst>
          </p:cNvPr>
          <p:cNvPicPr>
            <a:picLocks noChangeAspect="1"/>
          </p:cNvPicPr>
          <p:nvPr/>
        </p:nvPicPr>
        <p:blipFill>
          <a:blip r:embed="rId2"/>
          <a:stretch>
            <a:fillRect/>
          </a:stretch>
        </p:blipFill>
        <p:spPr>
          <a:xfrm>
            <a:off x="277058" y="156020"/>
            <a:ext cx="6547258" cy="6547258"/>
          </a:xfrm>
          <a:prstGeom prst="rect">
            <a:avLst/>
          </a:prstGeom>
          <a:ln w="3175">
            <a:solidFill>
              <a:schemeClr val="tx1"/>
            </a:solidFill>
          </a:ln>
        </p:spPr>
      </p:pic>
      <p:sp>
        <p:nvSpPr>
          <p:cNvPr id="5" name="TextBox 4">
            <a:extLst>
              <a:ext uri="{FF2B5EF4-FFF2-40B4-BE49-F238E27FC236}">
                <a16:creationId xmlns:a16="http://schemas.microsoft.com/office/drawing/2014/main" id="{8A918312-B854-2066-C0B1-0255B655B0FA}"/>
              </a:ext>
            </a:extLst>
          </p:cNvPr>
          <p:cNvSpPr txBox="1"/>
          <p:nvPr/>
        </p:nvSpPr>
        <p:spPr>
          <a:xfrm>
            <a:off x="7253383" y="5154300"/>
            <a:ext cx="4462293" cy="1384995"/>
          </a:xfrm>
          <a:prstGeom prst="rect">
            <a:avLst/>
          </a:prstGeom>
          <a:solidFill>
            <a:schemeClr val="accent3"/>
          </a:solidFill>
        </p:spPr>
        <p:txBody>
          <a:bodyPr wrap="square" rtlCol="0">
            <a:spAutoFit/>
          </a:bodyPr>
          <a:lstStyle/>
          <a:p>
            <a:r>
              <a:rPr lang="en-US" sz="2800" b="1" dirty="0">
                <a:latin typeface="Dreaming Outloud Pro" panose="03050502040302030504" pitchFamily="66" charset="77"/>
                <a:cs typeface="Dreaming Outloud Pro" panose="03050502040302030504" pitchFamily="66" charset="77"/>
              </a:rPr>
              <a:t>1/30 OF THESE MOST POPULAR BOOKS HAD RACIAL DIVERSITY. ONE</a:t>
            </a:r>
          </a:p>
        </p:txBody>
      </p:sp>
      <p:sp>
        <p:nvSpPr>
          <p:cNvPr id="6" name="TextBox 5">
            <a:extLst>
              <a:ext uri="{FF2B5EF4-FFF2-40B4-BE49-F238E27FC236}">
                <a16:creationId xmlns:a16="http://schemas.microsoft.com/office/drawing/2014/main" id="{70C99C13-57C1-238E-133B-CA1576535DEF}"/>
              </a:ext>
            </a:extLst>
          </p:cNvPr>
          <p:cNvSpPr txBox="1"/>
          <p:nvPr/>
        </p:nvSpPr>
        <p:spPr>
          <a:xfrm>
            <a:off x="7201300" y="1011202"/>
            <a:ext cx="4566464" cy="584775"/>
          </a:xfrm>
          <a:prstGeom prst="rect">
            <a:avLst/>
          </a:prstGeom>
          <a:solidFill>
            <a:schemeClr val="accent3"/>
          </a:solidFill>
        </p:spPr>
        <p:txBody>
          <a:bodyPr wrap="square" rtlCol="0">
            <a:spAutoFit/>
          </a:bodyPr>
          <a:lstStyle/>
          <a:p>
            <a:pPr algn="ctr"/>
            <a:r>
              <a:rPr lang="en-US" sz="3200" dirty="0">
                <a:latin typeface="Dreaming Outloud Pro" panose="03050502040302030504" pitchFamily="66" charset="77"/>
                <a:cs typeface="Dreaming Outloud Pro" panose="03050502040302030504" pitchFamily="66" charset="77"/>
              </a:rPr>
              <a:t>GRAPH BREAKDOWN:</a:t>
            </a:r>
          </a:p>
        </p:txBody>
      </p:sp>
      <p:sp>
        <p:nvSpPr>
          <p:cNvPr id="7" name="TextBox 6">
            <a:extLst>
              <a:ext uri="{FF2B5EF4-FFF2-40B4-BE49-F238E27FC236}">
                <a16:creationId xmlns:a16="http://schemas.microsoft.com/office/drawing/2014/main" id="{253EAE01-C8FA-529D-6C9B-B49240153BCA}"/>
              </a:ext>
            </a:extLst>
          </p:cNvPr>
          <p:cNvSpPr txBox="1"/>
          <p:nvPr/>
        </p:nvSpPr>
        <p:spPr>
          <a:xfrm>
            <a:off x="7201298" y="232315"/>
            <a:ext cx="4566464" cy="646331"/>
          </a:xfrm>
          <a:prstGeom prst="rect">
            <a:avLst/>
          </a:prstGeom>
          <a:noFill/>
        </p:spPr>
        <p:txBody>
          <a:bodyPr wrap="square" rtlCol="0">
            <a:spAutoFit/>
          </a:bodyPr>
          <a:lstStyle/>
          <a:p>
            <a:r>
              <a:rPr lang="en-US" dirty="0">
                <a:latin typeface="Dreaming Outloud Pro" panose="03050502040302030504" pitchFamily="66" charset="77"/>
                <a:cs typeface="Dreaming Outloud Pro" panose="03050502040302030504" pitchFamily="66" charset="77"/>
              </a:rPr>
              <a:t>FIGURE 7: MOST POPULAR CHILDREN’S BOOKS DATA, CAOIMHE O’HARE, 2023</a:t>
            </a:r>
          </a:p>
        </p:txBody>
      </p:sp>
      <p:sp>
        <p:nvSpPr>
          <p:cNvPr id="11" name="TextBox 10">
            <a:extLst>
              <a:ext uri="{FF2B5EF4-FFF2-40B4-BE49-F238E27FC236}">
                <a16:creationId xmlns:a16="http://schemas.microsoft.com/office/drawing/2014/main" id="{A797B5D3-7016-2C69-CC3C-2E14EA708F4C}"/>
              </a:ext>
            </a:extLst>
          </p:cNvPr>
          <p:cNvSpPr txBox="1"/>
          <p:nvPr/>
        </p:nvSpPr>
        <p:spPr>
          <a:xfrm>
            <a:off x="6386787" y="232315"/>
            <a:ext cx="293670" cy="369332"/>
          </a:xfrm>
          <a:prstGeom prst="rect">
            <a:avLst/>
          </a:prstGeom>
          <a:solidFill>
            <a:schemeClr val="accent3"/>
          </a:solidFill>
        </p:spPr>
        <p:txBody>
          <a:bodyPr wrap="none" rtlCol="0">
            <a:spAutoFit/>
          </a:bodyPr>
          <a:lstStyle/>
          <a:p>
            <a:r>
              <a:rPr lang="en-US" dirty="0">
                <a:latin typeface="Hand Drawn" panose="02000503000000000000" pitchFamily="2" charset="0"/>
              </a:rPr>
              <a:t>7</a:t>
            </a:r>
          </a:p>
        </p:txBody>
      </p:sp>
    </p:spTree>
    <p:extLst>
      <p:ext uri="{BB962C8B-B14F-4D97-AF65-F5344CB8AC3E}">
        <p14:creationId xmlns:p14="http://schemas.microsoft.com/office/powerpoint/2010/main" val="33696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573726E-F1DD-59B5-233A-A5867D92000A}"/>
              </a:ext>
            </a:extLst>
          </p:cNvPr>
          <p:cNvSpPr txBox="1"/>
          <p:nvPr/>
        </p:nvSpPr>
        <p:spPr>
          <a:xfrm>
            <a:off x="496424" y="2858469"/>
            <a:ext cx="11199152" cy="3046988"/>
          </a:xfrm>
          <a:prstGeom prst="rect">
            <a:avLst/>
          </a:prstGeom>
          <a:noFill/>
        </p:spPr>
        <p:txBody>
          <a:bodyPr wrap="square">
            <a:spAutoFit/>
          </a:bodyPr>
          <a:lstStyle/>
          <a:p>
            <a:r>
              <a:rPr lang="en-GB" sz="2400" dirty="0">
                <a:effectLst/>
                <a:latin typeface="Dreaming Outloud Pro" panose="03050502040302030504" pitchFamily="66" charset="77"/>
                <a:cs typeface="Dreaming Outloud Pro" panose="03050502040302030504" pitchFamily="66" charset="77"/>
              </a:rPr>
              <a:t>AS THEY GROW UP, CHILDREN WILL GAIN EXPERIENCE AND KNOWLEDGE. SOME OF THOSE EXPERIENCES WILL HURT; SOME OF THAT KNOWLEDGE WILL MAKE THEM SAD. IF WE EXCLUDE TROUBLING WORKS FROM THE DISCUSSION, THEN CHILDREN ARE MORE LIKELY TO FACE SADNESS AND PAIN ON THEIR OWN. IT IS, I THINK, BETTER THAT WE GIVE THEM THE TOOLS WITH WHICH TO FACE PREJUDICE-BEARING LITERATURE. IN DOING SO, WE CAN HELP THEM LEARN TO COPE WITH A WORLD THAT CAN BE NEITHER JUST OR FAIR. WITH THIS KNOWLEDGE, PERHAPS WE MAY ALSO GIVE THEM A SOURCE OF POWER. - </a:t>
            </a:r>
            <a:r>
              <a:rPr lang="en-GB" sz="2400" i="1" dirty="0">
                <a:effectLst/>
                <a:latin typeface="Dreaming Outloud Pro" panose="03050502040302030504" pitchFamily="66" charset="77"/>
                <a:cs typeface="Dreaming Outloud Pro" panose="03050502040302030504" pitchFamily="66" charset="77"/>
              </a:rPr>
              <a:t>PHILIP NEL</a:t>
            </a:r>
            <a:r>
              <a:rPr lang="en-GB" sz="2400" dirty="0">
                <a:effectLst/>
                <a:latin typeface="Dreaming Outloud Pro" panose="03050502040302030504" pitchFamily="66" charset="77"/>
                <a:cs typeface="Dreaming Outloud Pro" panose="03050502040302030504" pitchFamily="66" charset="77"/>
              </a:rPr>
              <a:t>. </a:t>
            </a:r>
          </a:p>
        </p:txBody>
      </p:sp>
      <p:sp>
        <p:nvSpPr>
          <p:cNvPr id="8" name="TextBox 7">
            <a:extLst>
              <a:ext uri="{FF2B5EF4-FFF2-40B4-BE49-F238E27FC236}">
                <a16:creationId xmlns:a16="http://schemas.microsoft.com/office/drawing/2014/main" id="{5C5B539F-274F-3284-0F34-754DAA6DAB8F}"/>
              </a:ext>
            </a:extLst>
          </p:cNvPr>
          <p:cNvSpPr txBox="1"/>
          <p:nvPr/>
        </p:nvSpPr>
        <p:spPr>
          <a:xfrm>
            <a:off x="2372089" y="952543"/>
            <a:ext cx="7447821" cy="1569660"/>
          </a:xfrm>
          <a:prstGeom prst="rect">
            <a:avLst/>
          </a:prstGeom>
          <a:solidFill>
            <a:schemeClr val="accent3"/>
          </a:solidFill>
        </p:spPr>
        <p:txBody>
          <a:bodyPr wrap="square" rtlCol="0">
            <a:spAutoFit/>
          </a:bodyPr>
          <a:lstStyle/>
          <a:p>
            <a:pPr algn="ctr"/>
            <a:r>
              <a:rPr lang="en-US" sz="3200" b="1" dirty="0">
                <a:latin typeface="Dreaming Outloud Pro" panose="03050502040302030504" pitchFamily="66" charset="77"/>
                <a:cs typeface="Dreaming Outloud Pro" panose="03050502040302030504" pitchFamily="66" charset="77"/>
              </a:rPr>
              <a:t>ARE CHILDREN TOO YOUNG TO LEARN ABOUT RACISM OR BE IMPACTED BY RACIST DEPICIONS? (no!)</a:t>
            </a:r>
          </a:p>
        </p:txBody>
      </p:sp>
    </p:spTree>
    <p:extLst>
      <p:ext uri="{BB962C8B-B14F-4D97-AF65-F5344CB8AC3E}">
        <p14:creationId xmlns:p14="http://schemas.microsoft.com/office/powerpoint/2010/main" val="2404164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D958E-37B3-FF0A-5F31-887AE88F34AF}"/>
              </a:ext>
            </a:extLst>
          </p:cNvPr>
          <p:cNvSpPr txBox="1">
            <a:spLocks/>
          </p:cNvSpPr>
          <p:nvPr/>
        </p:nvSpPr>
        <p:spPr>
          <a:xfrm>
            <a:off x="1524000" y="369733"/>
            <a:ext cx="9144000" cy="1177735"/>
          </a:xfrm>
          <a:prstGeom prst="rect">
            <a:avLst/>
          </a:prstGeom>
          <a:solidFill>
            <a:schemeClr val="accent3"/>
          </a:solidFill>
        </p:spPr>
        <p:txBody>
          <a:bodyPr>
            <a:normAutofit/>
          </a:bodyP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r>
              <a:rPr lang="en-US" sz="6000" b="1" dirty="0">
                <a:latin typeface="Dreaming Outloud Pro" panose="03050502040302030504" pitchFamily="66" charset="77"/>
                <a:cs typeface="Dreaming Outloud Pro" panose="03050502040302030504" pitchFamily="66" charset="77"/>
              </a:rPr>
              <a:t>REFERENCES </a:t>
            </a:r>
          </a:p>
          <a:p>
            <a:r>
              <a:rPr lang="en-US" sz="2000" b="1" dirty="0">
                <a:latin typeface="Dreaming Outloud Pro" panose="03050502040302030504" pitchFamily="66" charset="77"/>
                <a:cs typeface="Dreaming Outloud Pro" panose="03050502040302030504" pitchFamily="66" charset="77"/>
              </a:rPr>
              <a:t>(uploaded on blog)</a:t>
            </a:r>
            <a:endParaRPr lang="en-US" sz="1800" dirty="0">
              <a:latin typeface="Dreaming Outloud Pro" panose="03050502040302030504" pitchFamily="66" charset="77"/>
              <a:cs typeface="Dreaming Outloud Pro" panose="03050502040302030504" pitchFamily="66" charset="77"/>
            </a:endParaRPr>
          </a:p>
        </p:txBody>
      </p:sp>
      <p:sp>
        <p:nvSpPr>
          <p:cNvPr id="5" name="TextBox 4">
            <a:extLst>
              <a:ext uri="{FF2B5EF4-FFF2-40B4-BE49-F238E27FC236}">
                <a16:creationId xmlns:a16="http://schemas.microsoft.com/office/drawing/2014/main" id="{0BB73282-F884-325B-E2BD-4C7C837B690F}"/>
              </a:ext>
            </a:extLst>
          </p:cNvPr>
          <p:cNvSpPr txBox="1"/>
          <p:nvPr/>
        </p:nvSpPr>
        <p:spPr>
          <a:xfrm>
            <a:off x="542898" y="1656175"/>
            <a:ext cx="11106204" cy="5001369"/>
          </a:xfrm>
          <a:prstGeom prst="rect">
            <a:avLst/>
          </a:prstGeom>
          <a:noFill/>
        </p:spPr>
        <p:txBody>
          <a:bodyPr wrap="square" rtlCol="0">
            <a:spAutoFit/>
          </a:bodyPr>
          <a:lstStyle/>
          <a:p>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Figure 01: David Huyck, Diversity in Children’s Books, 2018</a:t>
            </a:r>
            <a:b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b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Figure 02: Dr Seuss, Political Cartoon, 1942</a:t>
            </a:r>
            <a:b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b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Figure 03: Dr Seuss, assorted special collections between 1930 and 1940 (exact unknown)</a:t>
            </a:r>
            <a:b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b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Figure 04: Joseph Schindelman, Oompa Loompa’s, 1964</a:t>
            </a:r>
            <a:b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b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Figure 05: Joseph Schindelman, Oompa Loompa’s, 1974</a:t>
            </a:r>
            <a:b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b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Figure 06: Quentin Blake, Oompa Loompa’s, 1998</a:t>
            </a:r>
            <a:b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b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Figure 07: Most Popular Children’s Books Data, Caoimhe O’Hare, 2023</a:t>
            </a:r>
            <a:b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b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Derman-Sparks, L., and the A.B.C. Task Force. ‘Anti-Bias Curriculum: Tools for Empowering Young Children’. PDF. Accessed on 11th March 2023. Available at: </a:t>
            </a:r>
          </a:p>
          <a:p>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https://www.teachingforchange.org/</a:t>
            </a:r>
            <a:r>
              <a:rPr lang="en-GB" sz="1100" kern="100" dirty="0" err="1">
                <a:effectLst/>
                <a:latin typeface="Dreaming Outloud Pro" panose="03050502040302030504" pitchFamily="66" charset="77"/>
                <a:ea typeface="Calibri" panose="020F0502020204030204" pitchFamily="34" charset="0"/>
                <a:cs typeface="Dreaming Outloud Pro" panose="03050502040302030504" pitchFamily="66" charset="77"/>
              </a:rPr>
              <a:t>wpcontent</a:t>
            </a: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/uploads/2012/08/ec_tenquickways_english.pdf</a:t>
            </a:r>
            <a:b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b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Grady, C. (2021). ‘Dr Seuss Is a Beloved Icon Who Also Drew Some Extremely Racist Stuff’. Vox.com, Accessed on 11th March 2023. Available at: https://www.vox.com/culture/22309286/dr-seuss-controversy-read-across-america-racism-if-i-ran-the-zoo-mulberry-street-mcgelliots-pool.</a:t>
            </a:r>
            <a:b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b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Merchant, M. (2022). ‘Here’s How We Can – And Why We Must – Improve Diverse Representation in Children’s Books’. ClintonFoundation.org Accessed on: 11th March </a:t>
            </a:r>
          </a:p>
          <a:p>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2023. Available at: https://www.clintonfoundation.org/stories/heres-how-we-can-and-why-we-must-improve-diverse-representation-in-childrens-books/.</a:t>
            </a:r>
          </a:p>
          <a:p>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Nel, P. (2010). ‘Can Censoring a </a:t>
            </a:r>
            <a:r>
              <a:rPr lang="en-GB" sz="1100" kern="100" dirty="0" err="1">
                <a:effectLst/>
                <a:latin typeface="Dreaming Outloud Pro" panose="03050502040302030504" pitchFamily="66" charset="77"/>
                <a:ea typeface="Calibri" panose="020F0502020204030204" pitchFamily="34" charset="0"/>
                <a:cs typeface="Dreaming Outloud Pro" panose="03050502040302030504" pitchFamily="66" charset="77"/>
              </a:rPr>
              <a:t>Childrena</a:t>
            </a: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̂€TMS Book Remove Its Prejudices?’. </a:t>
            </a:r>
            <a:r>
              <a:rPr lang="en-GB" sz="1100" kern="100" dirty="0" err="1">
                <a:effectLst/>
                <a:latin typeface="Dreaming Outloud Pro" panose="03050502040302030504" pitchFamily="66" charset="77"/>
                <a:ea typeface="Calibri" panose="020F0502020204030204" pitchFamily="34" charset="0"/>
                <a:cs typeface="Dreaming Outloud Pro" panose="03050502040302030504" pitchFamily="66" charset="77"/>
              </a:rPr>
              <a:t>PhilNel.com</a:t>
            </a: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 Accessed 12th March 2023. Available at https://</a:t>
            </a:r>
            <a:r>
              <a:rPr lang="en-GB" sz="1100" kern="100" dirty="0" err="1">
                <a:effectLst/>
                <a:latin typeface="Dreaming Outloud Pro" panose="03050502040302030504" pitchFamily="66" charset="77"/>
                <a:ea typeface="Calibri" panose="020F0502020204030204" pitchFamily="34" charset="0"/>
                <a:cs typeface="Dreaming Outloud Pro" panose="03050502040302030504" pitchFamily="66" charset="77"/>
              </a:rPr>
              <a:t>philnel.com</a:t>
            </a: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/2010/09/19/censoring-ideology/. </a:t>
            </a:r>
          </a:p>
          <a:p>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Nichols, D. (year unknown)). ‘Colouring for </a:t>
            </a:r>
            <a:r>
              <a:rPr lang="en-GB" sz="1100" kern="100" dirty="0" err="1">
                <a:effectLst/>
                <a:latin typeface="Dreaming Outloud Pro" panose="03050502040302030504" pitchFamily="66" charset="77"/>
                <a:ea typeface="Calibri" panose="020F0502020204030204" pitchFamily="34" charset="0"/>
                <a:cs typeface="Dreaming Outloud Pro" panose="03050502040302030504" pitchFamily="66" charset="77"/>
              </a:rPr>
              <a:t>Colorblindness</a:t>
            </a: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 </a:t>
            </a:r>
            <a:r>
              <a:rPr lang="en-GB" sz="1100" kern="100" dirty="0" err="1">
                <a:effectLst/>
                <a:latin typeface="Dreaming Outloud Pro" panose="03050502040302030504" pitchFamily="66" charset="77"/>
                <a:ea typeface="Calibri" panose="020F0502020204030204" pitchFamily="34" charset="0"/>
                <a:cs typeface="Dreaming Outloud Pro" panose="03050502040302030504" pitchFamily="66" charset="77"/>
              </a:rPr>
              <a:t>Davidmathlogic.com</a:t>
            </a: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 Accessed 13th March 2023. Available at: https://</a:t>
            </a:r>
            <a:r>
              <a:rPr lang="en-GB" sz="1100" kern="100" dirty="0" err="1">
                <a:effectLst/>
                <a:latin typeface="Dreaming Outloud Pro" panose="03050502040302030504" pitchFamily="66" charset="77"/>
                <a:ea typeface="Calibri" panose="020F0502020204030204" pitchFamily="34" charset="0"/>
                <a:cs typeface="Dreaming Outloud Pro" panose="03050502040302030504" pitchFamily="66" charset="77"/>
              </a:rPr>
              <a:t>davidmathlogic.com</a:t>
            </a: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a:t>
            </a:r>
            <a:r>
              <a:rPr lang="en-GB" sz="1100" kern="100" dirty="0" err="1">
                <a:effectLst/>
                <a:latin typeface="Dreaming Outloud Pro" panose="03050502040302030504" pitchFamily="66" charset="77"/>
                <a:ea typeface="Calibri" panose="020F0502020204030204" pitchFamily="34" charset="0"/>
                <a:cs typeface="Dreaming Outloud Pro" panose="03050502040302030504" pitchFamily="66" charset="77"/>
              </a:rPr>
              <a:t>colorblind</a:t>
            </a: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/#%23D81B60-%231E88E5-%23FFC107-%23004D40. </a:t>
            </a:r>
          </a:p>
          <a:p>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Schafer, J (year unknown). ‘5 tips on designing colour-blind friendly visualizations’ </a:t>
            </a:r>
            <a:r>
              <a:rPr lang="en-GB" sz="1100" kern="100" dirty="0" err="1">
                <a:effectLst/>
                <a:latin typeface="Dreaming Outloud Pro" panose="03050502040302030504" pitchFamily="66" charset="77"/>
                <a:ea typeface="Calibri" panose="020F0502020204030204" pitchFamily="34" charset="0"/>
                <a:cs typeface="Dreaming Outloud Pro" panose="03050502040302030504" pitchFamily="66" charset="77"/>
              </a:rPr>
              <a:t>Tableau.com</a:t>
            </a: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 Accessed on 13th March 2023. Available at: https://</a:t>
            </a:r>
            <a:r>
              <a:rPr lang="en-GB" sz="1100" kern="100" dirty="0" err="1">
                <a:effectLst/>
                <a:latin typeface="Dreaming Outloud Pro" panose="03050502040302030504" pitchFamily="66" charset="77"/>
                <a:ea typeface="Calibri" panose="020F0502020204030204" pitchFamily="34" charset="0"/>
                <a:cs typeface="Dreaming Outloud Pro" panose="03050502040302030504" pitchFamily="66" charset="77"/>
              </a:rPr>
              <a:t>www.tableau.com</a:t>
            </a: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a:t>
            </a:r>
            <a:r>
              <a:rPr lang="en-GB" sz="1100" kern="100" dirty="0" err="1">
                <a:effectLst/>
                <a:latin typeface="Dreaming Outloud Pro" panose="03050502040302030504" pitchFamily="66" charset="77"/>
                <a:ea typeface="Calibri" panose="020F0502020204030204" pitchFamily="34" charset="0"/>
                <a:cs typeface="Dreaming Outloud Pro" panose="03050502040302030504" pitchFamily="66" charset="77"/>
              </a:rPr>
              <a:t>en-gb</a:t>
            </a: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/blog/examining-data-viz-rules-</a:t>
            </a:r>
            <a:r>
              <a:rPr lang="en-GB" sz="1100" kern="100" dirty="0" err="1">
                <a:effectLst/>
                <a:latin typeface="Dreaming Outloud Pro" panose="03050502040302030504" pitchFamily="66" charset="77"/>
                <a:ea typeface="Calibri" panose="020F0502020204030204" pitchFamily="34" charset="0"/>
                <a:cs typeface="Dreaming Outloud Pro" panose="03050502040302030504" pitchFamily="66" charset="77"/>
              </a:rPr>
              <a:t>dont</a:t>
            </a: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-use-red-green-together#:~:text=Use%20a%20colour%2Dblind%2Dfriendly%20palette%20when%20appropriate&amp;text=For%20example%2C%20blue%2Forange%20is,blue%20to%20someone%20with%20CVD.</a:t>
            </a:r>
          </a:p>
          <a:p>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Stechyson, N. (2019). ‘Kid’s Books Still Have a Lack-Of-Diversity Problem, Powerful Image Shows’. HuffingtonPost.co.uk, Accessed on 11th March 2023. Available at: https://www.huffingtonpost.co.uk/entry/diversity-kids-books-statistics_l_61087501e4b0497e67026f1c.</a:t>
            </a:r>
          </a:p>
          <a:p>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Stinton, J. (1979). ‘Racism and Sexism in Children’s Books’. London: Writer’s and Readers Publishing Cooperative. Accessed on 11th March 2023.</a:t>
            </a:r>
          </a:p>
          <a:p>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Strauss, V. (2021). ‘Breaking Up with Your Favourite Racist Childhood Classic Books’. WashingtonPost.com, Accessed on 11th March 2023. Available at: https://www.washingtonpost.com/education/2021/05/16/breaking-up-with-racist-childrens-books/.</a:t>
            </a:r>
          </a:p>
          <a:p>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‘UK Bestselling Children’s Books March 2023, Google search.</a:t>
            </a:r>
          </a:p>
          <a:p>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Vallas, S. (2013). ‘Sociological Images: Children’s Books and Segregation in the Workplace’. </a:t>
            </a:r>
            <a:r>
              <a:rPr lang="en-GB" sz="1100" kern="100" dirty="0" err="1">
                <a:effectLst/>
                <a:latin typeface="Dreaming Outloud Pro" panose="03050502040302030504" pitchFamily="66" charset="77"/>
                <a:ea typeface="Calibri" panose="020F0502020204030204" pitchFamily="34" charset="0"/>
                <a:cs typeface="Dreaming Outloud Pro" panose="03050502040302030504" pitchFamily="66" charset="77"/>
              </a:rPr>
              <a:t>TheSocietyPages.org</a:t>
            </a: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 Accessed 12th March 2023. Available at: https://</a:t>
            </a:r>
            <a:r>
              <a:rPr lang="en-GB" sz="1100" kern="100" dirty="0" err="1">
                <a:effectLst/>
                <a:latin typeface="Dreaming Outloud Pro" panose="03050502040302030504" pitchFamily="66" charset="77"/>
                <a:ea typeface="Calibri" panose="020F0502020204030204" pitchFamily="34" charset="0"/>
                <a:cs typeface="Dreaming Outloud Pro" panose="03050502040302030504" pitchFamily="66" charset="77"/>
              </a:rPr>
              <a:t>thesocietypages.org</a:t>
            </a: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a:t>
            </a:r>
            <a:r>
              <a:rPr lang="en-GB" sz="1100" kern="100" dirty="0" err="1">
                <a:effectLst/>
                <a:latin typeface="Dreaming Outloud Pro" panose="03050502040302030504" pitchFamily="66" charset="77"/>
                <a:ea typeface="Calibri" panose="020F0502020204030204" pitchFamily="34" charset="0"/>
                <a:cs typeface="Dreaming Outloud Pro" panose="03050502040302030504" pitchFamily="66" charset="77"/>
              </a:rPr>
              <a:t>socimages</a:t>
            </a: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/2013/12/28/inequality-and-segregation-in-the-workplace-lessons-from-richard-scarrys-what-do-people-do-all-day/</a:t>
            </a:r>
            <a:b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b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Yacovone, D. (2020). ‘Roald Dahl, the Caribbean, and a Warning from His Chocolate Factory’. </a:t>
            </a:r>
            <a:r>
              <a:rPr lang="en-GB" sz="1100" kern="100" dirty="0" err="1">
                <a:effectLst/>
                <a:latin typeface="Dreaming Outloud Pro" panose="03050502040302030504" pitchFamily="66" charset="77"/>
                <a:ea typeface="Calibri" panose="020F0502020204030204" pitchFamily="34" charset="0"/>
                <a:cs typeface="Dreaming Outloud Pro" panose="03050502040302030504" pitchFamily="66" charset="77"/>
              </a:rPr>
              <a:t>ReVista.drclas.Harvard.edu</a:t>
            </a: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 Accessed 12th March 2023. Available at: </a:t>
            </a:r>
          </a:p>
          <a:p>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https://</a:t>
            </a:r>
            <a:r>
              <a:rPr lang="en-GB" sz="1100" kern="100" dirty="0" err="1">
                <a:effectLst/>
                <a:latin typeface="Dreaming Outloud Pro" panose="03050502040302030504" pitchFamily="66" charset="77"/>
                <a:ea typeface="Calibri" panose="020F0502020204030204" pitchFamily="34" charset="0"/>
                <a:cs typeface="Dreaming Outloud Pro" panose="03050502040302030504" pitchFamily="66" charset="77"/>
              </a:rPr>
              <a:t>revista.drclas.harvard.edu</a:t>
            </a:r>
            <a:r>
              <a:rPr lang="en-GB" sz="1100" kern="100" dirty="0">
                <a:effectLst/>
                <a:latin typeface="Dreaming Outloud Pro" panose="03050502040302030504" pitchFamily="66" charset="77"/>
                <a:ea typeface="Calibri" panose="020F0502020204030204" pitchFamily="34" charset="0"/>
                <a:cs typeface="Dreaming Outloud Pro" panose="03050502040302030504" pitchFamily="66" charset="77"/>
              </a:rPr>
              <a:t>/roald-dahl-the-caribbean-and-a-warning-from-his-chocolate-factory/. </a:t>
            </a:r>
          </a:p>
        </p:txBody>
      </p:sp>
    </p:spTree>
    <p:extLst>
      <p:ext uri="{BB962C8B-B14F-4D97-AF65-F5344CB8AC3E}">
        <p14:creationId xmlns:p14="http://schemas.microsoft.com/office/powerpoint/2010/main" val="1739415179"/>
      </p:ext>
    </p:extLst>
  </p:cSld>
  <p:clrMapOvr>
    <a:masterClrMapping/>
  </p:clrMapOvr>
</p:sld>
</file>

<file path=ppt/theme/theme1.xml><?xml version="1.0" encoding="utf-8"?>
<a:theme xmlns:a="http://schemas.openxmlformats.org/drawingml/2006/main" name="Atla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{6ABBFA32-3D48-F543-925E-64CD33D6FA87}tf16401369</Template>
  <TotalTime>568</TotalTime>
  <Words>966</Words>
  <Application>Microsoft Macintosh PowerPoint</Application>
  <PresentationFormat>Widescreen</PresentationFormat>
  <Paragraphs>41</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Calibri Light</vt:lpstr>
      <vt:lpstr>Dreaming Outloud Pro</vt:lpstr>
      <vt:lpstr>Hand Drawn</vt:lpstr>
      <vt:lpstr>Rockwell</vt:lpstr>
      <vt:lpstr>Wingdings</vt:lpstr>
      <vt:lpstr>Atlas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Clancy, Pauline</dc:creator>
  <cp:lastModifiedBy>Caoimhe O Hare</cp:lastModifiedBy>
  <cp:revision>5</cp:revision>
  <dcterms:created xsi:type="dcterms:W3CDTF">2023-03-20T08:39:00Z</dcterms:created>
  <dcterms:modified xsi:type="dcterms:W3CDTF">2023-05-02T19:23:57Z</dcterms:modified>
</cp:coreProperties>
</file>